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Lst>
  <p:notesMasterIdLst>
    <p:notesMasterId r:id="rId75"/>
  </p:notesMasterIdLst>
  <p:handoutMasterIdLst>
    <p:handoutMasterId r:id="rId76"/>
  </p:handoutMasterIdLst>
  <p:sldIdLst>
    <p:sldId id="256" r:id="rId4"/>
    <p:sldId id="326" r:id="rId5"/>
    <p:sldId id="450" r:id="rId6"/>
    <p:sldId id="257" r:id="rId7"/>
    <p:sldId id="264" r:id="rId8"/>
    <p:sldId id="273" r:id="rId9"/>
    <p:sldId id="266" r:id="rId10"/>
    <p:sldId id="353" r:id="rId11"/>
    <p:sldId id="283" r:id="rId12"/>
    <p:sldId id="260" r:id="rId13"/>
    <p:sldId id="365" r:id="rId14"/>
    <p:sldId id="298" r:id="rId15"/>
    <p:sldId id="461" r:id="rId16"/>
    <p:sldId id="279" r:id="rId17"/>
    <p:sldId id="303" r:id="rId18"/>
    <p:sldId id="280" r:id="rId19"/>
    <p:sldId id="390" r:id="rId20"/>
    <p:sldId id="269" r:id="rId21"/>
    <p:sldId id="431" r:id="rId22"/>
    <p:sldId id="466" r:id="rId23"/>
    <p:sldId id="432" r:id="rId24"/>
    <p:sldId id="270" r:id="rId25"/>
    <p:sldId id="271" r:id="rId26"/>
    <p:sldId id="462" r:id="rId27"/>
    <p:sldId id="284" r:id="rId28"/>
    <p:sldId id="285" r:id="rId29"/>
    <p:sldId id="434" r:id="rId30"/>
    <p:sldId id="288" r:id="rId31"/>
    <p:sldId id="289" r:id="rId32"/>
    <p:sldId id="290" r:id="rId33"/>
    <p:sldId id="291" r:id="rId34"/>
    <p:sldId id="395" r:id="rId35"/>
    <p:sldId id="396" r:id="rId36"/>
    <p:sldId id="397" r:id="rId37"/>
    <p:sldId id="398" r:id="rId38"/>
    <p:sldId id="437" r:id="rId39"/>
    <p:sldId id="438" r:id="rId40"/>
    <p:sldId id="399" r:id="rId41"/>
    <p:sldId id="366" r:id="rId42"/>
    <p:sldId id="463" r:id="rId43"/>
    <p:sldId id="309" r:id="rId44"/>
    <p:sldId id="436" r:id="rId45"/>
    <p:sldId id="429" r:id="rId46"/>
    <p:sldId id="430" r:id="rId47"/>
    <p:sldId id="441" r:id="rId48"/>
    <p:sldId id="347" r:id="rId49"/>
    <p:sldId id="375" r:id="rId50"/>
    <p:sldId id="464" r:id="rId51"/>
    <p:sldId id="306" r:id="rId52"/>
    <p:sldId id="295" r:id="rId53"/>
    <p:sldId id="296" r:id="rId54"/>
    <p:sldId id="377" r:id="rId55"/>
    <p:sldId id="380" r:id="rId56"/>
    <p:sldId id="381" r:id="rId57"/>
    <p:sldId id="382" r:id="rId58"/>
    <p:sldId id="383" r:id="rId59"/>
    <p:sldId id="384" r:id="rId60"/>
    <p:sldId id="376" r:id="rId61"/>
    <p:sldId id="386" r:id="rId62"/>
    <p:sldId id="387" r:id="rId63"/>
    <p:sldId id="307" r:id="rId64"/>
    <p:sldId id="465" r:id="rId65"/>
    <p:sldId id="356" r:id="rId66"/>
    <p:sldId id="357" r:id="rId67"/>
    <p:sldId id="392" r:id="rId68"/>
    <p:sldId id="393" r:id="rId69"/>
    <p:sldId id="426" r:id="rId70"/>
    <p:sldId id="443" r:id="rId71"/>
    <p:sldId id="389" r:id="rId72"/>
    <p:sldId id="362" r:id="rId73"/>
    <p:sldId id="275" r:id="rId7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79" autoAdjust="0"/>
    <p:restoredTop sz="93945" autoAdjust="0"/>
  </p:normalViewPr>
  <p:slideViewPr>
    <p:cSldViewPr snapToGrid="0">
      <p:cViewPr varScale="1">
        <p:scale>
          <a:sx n="65" d="100"/>
          <a:sy n="65" d="100"/>
        </p:scale>
        <p:origin x="732" y="48"/>
      </p:cViewPr>
      <p:guideLst/>
    </p:cSldViewPr>
  </p:slid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a:defRPr sz="1200"/>
            </a:lvl1pPr>
          </a:lstStyle>
          <a:p>
            <a:fld id="{06E35596-07D1-4EF3-95FB-8EC26887FB43}" type="datetimeFigureOut">
              <a:rPr lang="en-US" smtClean="0"/>
              <a:t>11/2/2018</a:t>
            </a:fld>
            <a:endParaRPr lang="en-US"/>
          </a:p>
        </p:txBody>
      </p:sp>
      <p:sp>
        <p:nvSpPr>
          <p:cNvPr id="4" name="Footer Placeholder 3"/>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0294360C-5E3E-4673-B4F7-506AA86AA562}" type="slidenum">
              <a:rPr lang="en-US" smtClean="0"/>
              <a:t>‹#›</a:t>
            </a:fld>
            <a:endParaRPr lang="en-US"/>
          </a:p>
        </p:txBody>
      </p:sp>
    </p:spTree>
    <p:extLst>
      <p:ext uri="{BB962C8B-B14F-4D97-AF65-F5344CB8AC3E}">
        <p14:creationId xmlns:p14="http://schemas.microsoft.com/office/powerpoint/2010/main" val="1363312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8059B9D0-8093-4C77-B547-062A84B127D3}" type="datetimeFigureOut">
              <a:rPr lang="en-US" smtClean="0"/>
              <a:t>11/2/2018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9DF129AA-817E-4B18-9E3B-B99E0B024548}" type="slidenum">
              <a:rPr lang="en-US" smtClean="0"/>
              <a:t>‹#›</a:t>
            </a:fld>
            <a:endParaRPr lang="en-US" dirty="0"/>
          </a:p>
        </p:txBody>
      </p:sp>
    </p:spTree>
    <p:extLst>
      <p:ext uri="{BB962C8B-B14F-4D97-AF65-F5344CB8AC3E}">
        <p14:creationId xmlns:p14="http://schemas.microsoft.com/office/powerpoint/2010/main" val="4197161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544E53-EE24-4430-B32B-0A2E296D2E7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391680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544E53-EE24-4430-B32B-0A2E296D2E7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615402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544E53-EE24-4430-B32B-0A2E296D2E7F}" type="slidenum">
              <a:rPr lang="en-US" smtClean="0"/>
              <a:pPr/>
              <a:t>15</a:t>
            </a:fld>
            <a:endParaRPr lang="en-US" dirty="0"/>
          </a:p>
        </p:txBody>
      </p:sp>
    </p:spTree>
    <p:extLst>
      <p:ext uri="{BB962C8B-B14F-4D97-AF65-F5344CB8AC3E}">
        <p14:creationId xmlns:p14="http://schemas.microsoft.com/office/powerpoint/2010/main" val="362203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4527DAC-9794-4DD6-8E5B-BF93B8341B50}" type="slidenum">
              <a:rPr lang="en-US" smtClean="0"/>
              <a:pPr>
                <a:defRPr/>
              </a:pPr>
              <a:t>25</a:t>
            </a:fld>
            <a:endParaRPr lang="en-US" dirty="0"/>
          </a:p>
        </p:txBody>
      </p:sp>
    </p:spTree>
    <p:extLst>
      <p:ext uri="{BB962C8B-B14F-4D97-AF65-F5344CB8AC3E}">
        <p14:creationId xmlns:p14="http://schemas.microsoft.com/office/powerpoint/2010/main" val="941526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30ED05B7-9EC6-4103-818E-AF16A3F4F8C0}" type="slidenum">
              <a:rPr lang="en-US" smtClean="0">
                <a:latin typeface="Arial" pitchFamily="34" charset="0"/>
                <a:cs typeface="Arial" pitchFamily="34" charset="0"/>
              </a:rPr>
              <a:pPr/>
              <a:t>26</a:t>
            </a:fld>
            <a:endParaRPr lang="en-US" dirty="0" smtClean="0">
              <a:latin typeface="Arial" pitchFamily="34" charset="0"/>
              <a:cs typeface="Arial" pitchFamily="34" charset="0"/>
            </a:endParaRPr>
          </a:p>
        </p:txBody>
      </p:sp>
      <p:sp>
        <p:nvSpPr>
          <p:cNvPr id="93187" name="Rectangle 2"/>
          <p:cNvSpPr>
            <a:spLocks noGrp="1" noRot="1" noChangeAspect="1" noChangeArrowheads="1" noTextEdit="1"/>
          </p:cNvSpPr>
          <p:nvPr>
            <p:ph type="sldImg"/>
          </p:nvPr>
        </p:nvSpPr>
        <p:spPr>
          <a:xfrm>
            <a:off x="717550" y="1162050"/>
            <a:ext cx="5575300" cy="3136900"/>
          </a:xfrm>
          <a:ln/>
        </p:spPr>
      </p:sp>
      <p:sp>
        <p:nvSpPr>
          <p:cNvPr id="93188" name="Rectangle 3"/>
          <p:cNvSpPr>
            <a:spLocks noGrp="1" noChangeArrowheads="1"/>
          </p:cNvSpPr>
          <p:nvPr>
            <p:ph type="body" idx="1"/>
          </p:nvPr>
        </p:nvSpPr>
        <p:spPr>
          <a:noFill/>
          <a:ln/>
        </p:spPr>
        <p:txBody>
          <a:bodyPr>
            <a:normAutofit lnSpcReduction="10000"/>
          </a:bodyPr>
          <a:lstStyle/>
          <a:p>
            <a:pPr eaLnBrk="1" hangingPunct="1">
              <a:lnSpc>
                <a:spcPct val="90000"/>
              </a:lnSpc>
            </a:pPr>
            <a:r>
              <a:rPr lang="en-US" dirty="0" smtClean="0">
                <a:latin typeface="Arial" pitchFamily="34" charset="0"/>
                <a:cs typeface="Arial" pitchFamily="34" charset="0"/>
              </a:rPr>
              <a:t>Identifying and/or designing needed anchorage points for fall protection systems such as body harnesses and lanyards is an example of how designers can use their understanding of structural engineering principles to make it easier for workers to use fall protections systems efficiently, both during construction and future maintenance.  Specifically, designers can:</a:t>
            </a:r>
          </a:p>
          <a:p>
            <a:pPr eaLnBrk="1" hangingPunct="1">
              <a:lnSpc>
                <a:spcPct val="90000"/>
              </a:lnSpc>
              <a:buFontTx/>
              <a:buChar char="•"/>
            </a:pPr>
            <a:r>
              <a:rPr lang="en-US" dirty="0" smtClean="0">
                <a:latin typeface="Arial" pitchFamily="34" charset="0"/>
                <a:cs typeface="Arial" pitchFamily="34" charset="0"/>
              </a:rPr>
              <a:t>Design floor perimeter beams and beams above floor openings to support lanyards</a:t>
            </a:r>
          </a:p>
          <a:p>
            <a:pPr eaLnBrk="1" hangingPunct="1">
              <a:lnSpc>
                <a:spcPct val="90000"/>
              </a:lnSpc>
              <a:buFontTx/>
              <a:buChar char="•"/>
            </a:pPr>
            <a:r>
              <a:rPr lang="en-US" dirty="0" smtClean="0">
                <a:latin typeface="Arial" pitchFamily="34" charset="0"/>
                <a:cs typeface="Arial" pitchFamily="34" charset="0"/>
              </a:rPr>
              <a:t>Design lanyard connection points along the beams</a:t>
            </a:r>
          </a:p>
          <a:p>
            <a:pPr eaLnBrk="1" hangingPunct="1">
              <a:lnSpc>
                <a:spcPct val="90000"/>
              </a:lnSpc>
              <a:buFontTx/>
              <a:buChar char="•"/>
            </a:pPr>
            <a:r>
              <a:rPr lang="en-US" dirty="0" smtClean="0">
                <a:latin typeface="Arial" pitchFamily="34" charset="0"/>
                <a:cs typeface="Arial" pitchFamily="34" charset="0"/>
              </a:rPr>
              <a:t>Note on the contract drawings which beams are designed to support lanyards, how many lanyards, and at what locations along the beams.</a:t>
            </a:r>
          </a:p>
          <a:p>
            <a:pPr eaLnBrk="1" hangingPunct="1">
              <a:lnSpc>
                <a:spcPct val="90000"/>
              </a:lnSpc>
              <a:buFontTx/>
              <a:buChar char="•"/>
            </a:pPr>
            <a:endParaRPr lang="en-US" dirty="0" smtClean="0">
              <a:latin typeface="Arial" pitchFamily="34" charset="0"/>
              <a:cs typeface="Arial" pitchFamily="34" charset="0"/>
            </a:endParaRPr>
          </a:p>
          <a:p>
            <a:pPr eaLnBrk="1" hangingPunct="1">
              <a:lnSpc>
                <a:spcPct val="90000"/>
              </a:lnSpc>
            </a:pPr>
            <a:r>
              <a:rPr lang="en-US" dirty="0" smtClean="0">
                <a:latin typeface="Arial" pitchFamily="34" charset="0"/>
                <a:cs typeface="Arial" pitchFamily="34" charset="0"/>
              </a:rPr>
              <a:t>The idea of identifying anchorage points on construction drawings is in accordance with Appendix C to Subpart M (Fall Protection) from the federal OSHA standards for Construction:</a:t>
            </a:r>
          </a:p>
          <a:p>
            <a:pPr lvl="1" eaLnBrk="1" hangingPunct="1">
              <a:lnSpc>
                <a:spcPct val="90000"/>
              </a:lnSpc>
            </a:pPr>
            <a:r>
              <a:rPr lang="en-US" dirty="0" smtClean="0">
                <a:latin typeface="Arial" pitchFamily="34" charset="0"/>
                <a:cs typeface="Arial" pitchFamily="34" charset="0"/>
              </a:rPr>
              <a:t>(h) Tie-off considerations (1) “One of the most important aspects of personal fall protection systems is fully planning the system before it is put into use.  Probably the most overlooked component is planning for suitable anchorage points.  Such planning should ideally be done before the structure or building is constructed so that anchorage points can be incorporated during construction for use later for window cleaning or other building maintenance.  If properly planned, these anchorage points may be used during construction, as well as afterwards.”</a:t>
            </a:r>
          </a:p>
          <a:p>
            <a:pPr eaLnBrk="1" hangingPunct="1">
              <a:lnSpc>
                <a:spcPct val="90000"/>
              </a:lnSpc>
            </a:pPr>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2303370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AD57D187-7199-4FF5-A106-DE77E6DD465F}" type="slidenum">
              <a:rPr lang="en-US" smtClean="0">
                <a:latin typeface="Arial" pitchFamily="34" charset="0"/>
                <a:cs typeface="Arial" pitchFamily="34" charset="0"/>
              </a:rPr>
              <a:pPr/>
              <a:t>27</a:t>
            </a:fld>
            <a:endParaRPr lang="en-US" dirty="0" smtClean="0">
              <a:latin typeface="Arial" pitchFamily="34" charset="0"/>
              <a:cs typeface="Arial" pitchFamily="34" charset="0"/>
            </a:endParaRPr>
          </a:p>
        </p:txBody>
      </p:sp>
      <p:sp>
        <p:nvSpPr>
          <p:cNvPr id="94211" name="Rectangle 2"/>
          <p:cNvSpPr>
            <a:spLocks noGrp="1" noRot="1" noChangeAspect="1" noChangeArrowheads="1" noTextEdit="1"/>
          </p:cNvSpPr>
          <p:nvPr>
            <p:ph type="sldImg"/>
          </p:nvPr>
        </p:nvSpPr>
        <p:spPr>
          <a:xfrm>
            <a:off x="717550" y="1162050"/>
            <a:ext cx="5575300" cy="3136900"/>
          </a:xfrm>
          <a:ln/>
        </p:spPr>
      </p:sp>
      <p:sp>
        <p:nvSpPr>
          <p:cNvPr id="94212" name="Rectangle 3"/>
          <p:cNvSpPr>
            <a:spLocks noGrp="1" noChangeArrowheads="1"/>
          </p:cNvSpPr>
          <p:nvPr>
            <p:ph type="body" idx="1"/>
          </p:nvPr>
        </p:nvSpPr>
        <p:spPr>
          <a:xfrm>
            <a:off x="945250" y="4447461"/>
            <a:ext cx="5186578" cy="4213384"/>
          </a:xfrm>
          <a:noFill/>
          <a:ln/>
        </p:spPr>
        <p:txBody>
          <a:bodyPr/>
          <a:lstStyle/>
          <a:p>
            <a:pPr marL="221752" indent="-221752"/>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2845940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52E5ED36-2FE6-48CB-86A5-5195A0B518BD}" type="slidenum">
              <a:rPr lang="en-US" smtClean="0">
                <a:latin typeface="Arial" pitchFamily="34" charset="0"/>
                <a:cs typeface="Arial" pitchFamily="34" charset="0"/>
              </a:rPr>
              <a:pPr/>
              <a:t>29</a:t>
            </a:fld>
            <a:endParaRPr lang="en-US" dirty="0" smtClean="0">
              <a:latin typeface="Arial" pitchFamily="34" charset="0"/>
              <a:cs typeface="Arial" pitchFamily="34" charset="0"/>
            </a:endParaRPr>
          </a:p>
        </p:txBody>
      </p:sp>
      <p:sp>
        <p:nvSpPr>
          <p:cNvPr id="97283" name="Rectangle 2"/>
          <p:cNvSpPr>
            <a:spLocks noGrp="1" noRot="1" noChangeAspect="1" noChangeArrowheads="1" noTextEdit="1"/>
          </p:cNvSpPr>
          <p:nvPr>
            <p:ph type="sldImg"/>
          </p:nvPr>
        </p:nvSpPr>
        <p:spPr>
          <a:xfrm>
            <a:off x="717550" y="1162050"/>
            <a:ext cx="5575300" cy="3136900"/>
          </a:xfrm>
          <a:ln/>
        </p:spPr>
      </p:sp>
      <p:sp>
        <p:nvSpPr>
          <p:cNvPr id="97284" name="Rectangle 3"/>
          <p:cNvSpPr>
            <a:spLocks noGrp="1" noChangeArrowheads="1"/>
          </p:cNvSpPr>
          <p:nvPr>
            <p:ph type="body" idx="1"/>
          </p:nvPr>
        </p:nvSpPr>
        <p:spPr>
          <a:noFill/>
          <a:ln/>
        </p:spPr>
        <p:txBody>
          <a:bodyPr/>
          <a:lstStyle/>
          <a:p>
            <a:pPr eaLnBrk="1" hangingPunct="1"/>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2683986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524EFACC-4F6E-4B65-8614-CFBFBBFA3881}" type="slidenum">
              <a:rPr lang="en-US" smtClean="0">
                <a:latin typeface="Arial" pitchFamily="34" charset="0"/>
                <a:cs typeface="Arial" pitchFamily="34" charset="0"/>
              </a:rPr>
              <a:pPr/>
              <a:t>30</a:t>
            </a:fld>
            <a:endParaRPr lang="en-US" dirty="0" smtClean="0">
              <a:latin typeface="Arial" pitchFamily="34" charset="0"/>
              <a:cs typeface="Arial" pitchFamily="34" charset="0"/>
            </a:endParaRPr>
          </a:p>
        </p:txBody>
      </p:sp>
      <p:sp>
        <p:nvSpPr>
          <p:cNvPr id="102403" name="Rectangle 2"/>
          <p:cNvSpPr>
            <a:spLocks noGrp="1" noRot="1" noChangeAspect="1" noChangeArrowheads="1" noTextEdit="1"/>
          </p:cNvSpPr>
          <p:nvPr>
            <p:ph type="sldImg"/>
          </p:nvPr>
        </p:nvSpPr>
        <p:spPr>
          <a:xfrm>
            <a:off x="717550" y="1162050"/>
            <a:ext cx="5575300" cy="3136900"/>
          </a:xfrm>
          <a:ln/>
        </p:spPr>
      </p:sp>
      <p:sp>
        <p:nvSpPr>
          <p:cNvPr id="102404" name="Rectangle 3"/>
          <p:cNvSpPr>
            <a:spLocks noGrp="1" noChangeArrowheads="1"/>
          </p:cNvSpPr>
          <p:nvPr>
            <p:ph type="body" idx="1"/>
          </p:nvPr>
        </p:nvSpPr>
        <p:spPr>
          <a:noFill/>
          <a:ln/>
        </p:spPr>
        <p:txBody>
          <a:bodyPr/>
          <a:lstStyle/>
          <a:p>
            <a:pPr eaLnBrk="1" hangingPunct="1"/>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3432770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746CD345-6CE6-4582-9B68-07D11F90A8E8}" type="slidenum">
              <a:rPr lang="en-US" smtClean="0">
                <a:latin typeface="Arial" pitchFamily="34" charset="0"/>
                <a:cs typeface="Arial" pitchFamily="34" charset="0"/>
              </a:rPr>
              <a:pPr/>
              <a:t>31</a:t>
            </a:fld>
            <a:endParaRPr lang="en-US" dirty="0" smtClean="0">
              <a:latin typeface="Arial" pitchFamily="34" charset="0"/>
              <a:cs typeface="Arial" pitchFamily="34" charset="0"/>
            </a:endParaRPr>
          </a:p>
        </p:txBody>
      </p:sp>
      <p:sp>
        <p:nvSpPr>
          <p:cNvPr id="103427" name="Rectangle 2"/>
          <p:cNvSpPr>
            <a:spLocks noGrp="1" noRot="1" noChangeAspect="1" noChangeArrowheads="1" noTextEdit="1"/>
          </p:cNvSpPr>
          <p:nvPr>
            <p:ph type="sldImg"/>
          </p:nvPr>
        </p:nvSpPr>
        <p:spPr>
          <a:xfrm>
            <a:off x="717550" y="1162050"/>
            <a:ext cx="5575300" cy="3136900"/>
          </a:xfrm>
          <a:ln/>
        </p:spPr>
      </p:sp>
      <p:sp>
        <p:nvSpPr>
          <p:cNvPr id="103428" name="Rectangle 3"/>
          <p:cNvSpPr>
            <a:spLocks noGrp="1" noChangeArrowheads="1"/>
          </p:cNvSpPr>
          <p:nvPr>
            <p:ph type="body" idx="1"/>
          </p:nvPr>
        </p:nvSpPr>
        <p:spPr>
          <a:noFill/>
          <a:ln/>
        </p:spPr>
        <p:txBody>
          <a:bodyPr/>
          <a:lstStyle/>
          <a:p>
            <a:pPr eaLnBrk="1" hangingPunct="1"/>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3654125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8838" eaLnBrk="0" hangingPunct="0">
              <a:defRPr>
                <a:solidFill>
                  <a:schemeClr val="tx1"/>
                </a:solidFill>
                <a:latin typeface="Tahoma" panose="020B0604030504040204" pitchFamily="34" charset="0"/>
                <a:cs typeface="Arial" panose="020B0604020202020204" pitchFamily="34" charset="0"/>
              </a:defRPr>
            </a:lvl1pPr>
            <a:lvl2pPr marL="756955" indent="-291136" defTabSz="968838" eaLnBrk="0" hangingPunct="0">
              <a:defRPr>
                <a:solidFill>
                  <a:schemeClr val="tx1"/>
                </a:solidFill>
                <a:latin typeface="Tahoma" panose="020B0604030504040204" pitchFamily="34" charset="0"/>
                <a:cs typeface="Arial" panose="020B0604020202020204" pitchFamily="34" charset="0"/>
              </a:defRPr>
            </a:lvl2pPr>
            <a:lvl3pPr marL="1164546" indent="-232909" defTabSz="968838" eaLnBrk="0" hangingPunct="0">
              <a:defRPr>
                <a:solidFill>
                  <a:schemeClr val="tx1"/>
                </a:solidFill>
                <a:latin typeface="Tahoma" panose="020B0604030504040204" pitchFamily="34" charset="0"/>
                <a:cs typeface="Arial" panose="020B0604020202020204" pitchFamily="34" charset="0"/>
              </a:defRPr>
            </a:lvl3pPr>
            <a:lvl4pPr marL="1630366" indent="-232909" defTabSz="968838" eaLnBrk="0" hangingPunct="0">
              <a:defRPr>
                <a:solidFill>
                  <a:schemeClr val="tx1"/>
                </a:solidFill>
                <a:latin typeface="Tahoma" panose="020B0604030504040204" pitchFamily="34" charset="0"/>
                <a:cs typeface="Arial" panose="020B0604020202020204" pitchFamily="34" charset="0"/>
              </a:defRPr>
            </a:lvl4pPr>
            <a:lvl5pPr marL="2096184" indent="-232909" defTabSz="968838" eaLnBrk="0" hangingPunct="0">
              <a:defRPr>
                <a:solidFill>
                  <a:schemeClr val="tx1"/>
                </a:solidFill>
                <a:latin typeface="Tahoma" panose="020B0604030504040204" pitchFamily="34" charset="0"/>
                <a:cs typeface="Arial" panose="020B0604020202020204" pitchFamily="34" charset="0"/>
              </a:defRPr>
            </a:lvl5pPr>
            <a:lvl6pPr marL="2562002" indent="-232909" defTabSz="968838"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3027820" indent="-232909" defTabSz="968838"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93639" indent="-232909" defTabSz="968838"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959457" indent="-232909" defTabSz="968838"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150AFC39-BBE6-4345-8EA5-39260E3D5B13}" type="slidenum">
              <a:rPr lang="en-US" altLang="en-US">
                <a:latin typeface="Arial" panose="020B0604020202020204" pitchFamily="34" charset="0"/>
              </a:rPr>
              <a:pPr eaLnBrk="1" hangingPunct="1"/>
              <a:t>36</a:t>
            </a:fld>
            <a:endParaRPr lang="en-US" altLang="en-US">
              <a:latin typeface="Arial" panose="020B0604020202020204" pitchFamily="34" charset="0"/>
            </a:endParaRPr>
          </a:p>
        </p:txBody>
      </p:sp>
      <p:sp>
        <p:nvSpPr>
          <p:cNvPr id="68611" name="Rectangle 2"/>
          <p:cNvSpPr>
            <a:spLocks noGrp="1" noRot="1" noChangeAspect="1" noChangeArrowheads="1" noTextEdit="1"/>
          </p:cNvSpPr>
          <p:nvPr>
            <p:ph type="sldImg"/>
          </p:nvPr>
        </p:nvSpPr>
        <p:spPr>
          <a:xfrm>
            <a:off x="717550" y="1162050"/>
            <a:ext cx="5575300" cy="3136900"/>
          </a:xfrm>
          <a:ln/>
        </p:spPr>
      </p:sp>
      <p:sp>
        <p:nvSpPr>
          <p:cNvPr id="68612" name="Rectangle 3"/>
          <p:cNvSpPr>
            <a:spLocks noGrp="1" noChangeArrowheads="1"/>
          </p:cNvSpPr>
          <p:nvPr>
            <p:ph type="body" idx="1"/>
          </p:nvPr>
        </p:nvSpPr>
        <p:spPr>
          <a:xfrm>
            <a:off x="998010" y="4636903"/>
            <a:ext cx="5481743" cy="43915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1292" indent="-231292"/>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630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xfrm>
            <a:off x="717550" y="1162050"/>
            <a:ext cx="5575300" cy="3136900"/>
          </a:xfrm>
          <a:ln/>
        </p:spPr>
      </p:sp>
      <p:sp>
        <p:nvSpPr>
          <p:cNvPr id="110595" name="Notes Placeholder 2"/>
          <p:cNvSpPr>
            <a:spLocks noGrp="1"/>
          </p:cNvSpPr>
          <p:nvPr>
            <p:ph type="body" idx="1"/>
          </p:nvPr>
        </p:nvSpPr>
        <p:spPr>
          <a:noFill/>
          <a:ln/>
        </p:spPr>
        <p:txBody>
          <a:bodyPr/>
          <a:lstStyle/>
          <a:p>
            <a:pPr eaLnBrk="1" hangingPunct="1"/>
            <a:r>
              <a:rPr lang="en-US" dirty="0" smtClean="0">
                <a:latin typeface="Arial" pitchFamily="34" charset="0"/>
                <a:cs typeface="Arial" pitchFamily="34" charset="0"/>
              </a:rPr>
              <a:t>Southern Co:  Developed project/equipment-specific and engineering discipline-specific checklists for maintenance that have grown to include construction safety.  Safety and construction personnel required to be involved in several design stages.  Engineers being trained in safety.</a:t>
            </a:r>
          </a:p>
          <a:p>
            <a:pPr eaLnBrk="1" hangingPunct="1"/>
            <a:r>
              <a:rPr lang="en-US" dirty="0" smtClean="0">
                <a:latin typeface="Arial" pitchFamily="34" charset="0"/>
                <a:cs typeface="Arial" pitchFamily="34" charset="0"/>
              </a:rPr>
              <a:t>Intel:  Has lifecycle safety checklist for all projects.  Willing to make major footprint changes, as we saw by adding new floor.</a:t>
            </a:r>
          </a:p>
          <a:p>
            <a:pPr eaLnBrk="1" hangingPunct="1"/>
            <a:r>
              <a:rPr lang="en-US" dirty="0" smtClean="0">
                <a:latin typeface="Arial" pitchFamily="34" charset="0"/>
                <a:cs typeface="Arial" pitchFamily="34" charset="0"/>
              </a:rPr>
              <a:t>Ellen Stewart at USACE:  Intentions but progress limited by focus on completing revised EM 385.  PtD and safety promotion to engineering and construction groups and 3 hours of training.  She hopes to add anchorage points design to EM 385, processes.</a:t>
            </a:r>
          </a:p>
          <a:p>
            <a:pPr eaLnBrk="1" hangingPunct="1"/>
            <a:r>
              <a:rPr lang="en-US" dirty="0" smtClean="0">
                <a:latin typeface="Arial" pitchFamily="34" charset="0"/>
                <a:cs typeface="Arial" pitchFamily="34" charset="0"/>
              </a:rPr>
              <a:t>ExxonMobil: Initiated Engineering for Safety Process as part of their Marine Well Containment System (MWCS) project.</a:t>
            </a:r>
          </a:p>
          <a:p>
            <a:pPr eaLnBrk="1" hangingPunct="1"/>
            <a:r>
              <a:rPr lang="en-US" dirty="0" smtClean="0">
                <a:latin typeface="Arial" pitchFamily="34" charset="0"/>
                <a:cs typeface="Arial" pitchFamily="34" charset="0"/>
              </a:rPr>
              <a:t>Sutter Health: Set up Integrated Project Delivery (IPD) on</a:t>
            </a:r>
            <a:r>
              <a:rPr lang="en-US" baseline="0" dirty="0" smtClean="0">
                <a:latin typeface="Arial" pitchFamily="34" charset="0"/>
                <a:cs typeface="Arial" pitchFamily="34" charset="0"/>
              </a:rPr>
              <a:t> one of its hospital projects in San Francisco.  Co-located owner, designer, CM/GC, and trade contractor firms.  IPD process allowed for PtD to occur.</a:t>
            </a:r>
            <a:endParaRPr lang="en-US" dirty="0" smtClean="0">
              <a:latin typeface="Arial" pitchFamily="34" charset="0"/>
              <a:cs typeface="Arial" pitchFamily="34" charset="0"/>
            </a:endParaRPr>
          </a:p>
        </p:txBody>
      </p:sp>
      <p:sp>
        <p:nvSpPr>
          <p:cNvPr id="110596" name="Slide Number Placeholder 3"/>
          <p:cNvSpPr>
            <a:spLocks noGrp="1"/>
          </p:cNvSpPr>
          <p:nvPr>
            <p:ph type="sldNum" sz="quarter" idx="5"/>
          </p:nvPr>
        </p:nvSpPr>
        <p:spPr>
          <a:noFill/>
        </p:spPr>
        <p:txBody>
          <a:bodyPr/>
          <a:lstStyle/>
          <a:p>
            <a:fld id="{62C6AEAA-9216-4B94-85D8-D7E266A0BE45}" type="slidenum">
              <a:rPr lang="en-US" smtClean="0">
                <a:latin typeface="Arial" pitchFamily="34" charset="0"/>
                <a:cs typeface="Arial" pitchFamily="34" charset="0"/>
              </a:rPr>
              <a:pPr/>
              <a:t>46</a:t>
            </a:fld>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3234998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B1FA30A4-BB3A-4593-9120-E698745075C3}" type="slidenum">
              <a:rPr lang="en-US" smtClean="0">
                <a:latin typeface="Arial" pitchFamily="34" charset="0"/>
                <a:cs typeface="Arial" pitchFamily="34" charset="0"/>
              </a:rPr>
              <a:pPr/>
              <a:t>51</a:t>
            </a:fld>
            <a:endParaRPr lang="en-US" dirty="0" smtClean="0">
              <a:latin typeface="Arial" pitchFamily="34" charset="0"/>
              <a:cs typeface="Arial" pitchFamily="34" charset="0"/>
            </a:endParaRPr>
          </a:p>
        </p:txBody>
      </p:sp>
      <p:sp>
        <p:nvSpPr>
          <p:cNvPr id="107523" name="Rectangle 2"/>
          <p:cNvSpPr>
            <a:spLocks noGrp="1" noRot="1" noChangeAspect="1" noChangeArrowheads="1" noTextEdit="1"/>
          </p:cNvSpPr>
          <p:nvPr>
            <p:ph type="sldImg"/>
          </p:nvPr>
        </p:nvSpPr>
        <p:spPr>
          <a:xfrm>
            <a:off x="717550" y="1162050"/>
            <a:ext cx="5575300" cy="3136900"/>
          </a:xfrm>
          <a:ln/>
        </p:spPr>
      </p:sp>
      <p:sp>
        <p:nvSpPr>
          <p:cNvPr id="107524" name="Rectangle 3"/>
          <p:cNvSpPr>
            <a:spLocks noGrp="1" noChangeArrowheads="1"/>
          </p:cNvSpPr>
          <p:nvPr>
            <p:ph type="body" idx="1"/>
          </p:nvPr>
        </p:nvSpPr>
        <p:spPr>
          <a:noFill/>
          <a:ln/>
        </p:spPr>
        <p:txBody>
          <a:bodyPr/>
          <a:lstStyle/>
          <a:p>
            <a:pPr marL="219970" indent="-219970"/>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423730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3926BCC-EC93-4DE8-9BFB-1909B3932D25}" type="slidenum">
              <a:rPr lang="en-US" smtClean="0">
                <a:latin typeface="Arial" pitchFamily="34" charset="0"/>
                <a:cs typeface="Arial" pitchFamily="34" charset="0"/>
              </a:rPr>
              <a:pPr/>
              <a:t>54</a:t>
            </a:fld>
            <a:endParaRPr lang="en-US" dirty="0" smtClean="0">
              <a:latin typeface="Arial" pitchFamily="34" charset="0"/>
              <a:cs typeface="Arial" pitchFamily="34" charset="0"/>
            </a:endParaRPr>
          </a:p>
        </p:txBody>
      </p:sp>
      <p:sp>
        <p:nvSpPr>
          <p:cNvPr id="104451" name="Rectangle 2"/>
          <p:cNvSpPr>
            <a:spLocks noGrp="1" noRot="1" noChangeAspect="1" noChangeArrowheads="1" noTextEdit="1"/>
          </p:cNvSpPr>
          <p:nvPr>
            <p:ph type="sldImg"/>
          </p:nvPr>
        </p:nvSpPr>
        <p:spPr>
          <a:xfrm>
            <a:off x="717550" y="1162050"/>
            <a:ext cx="5575300" cy="3136900"/>
          </a:xfrm>
          <a:ln/>
        </p:spPr>
      </p:sp>
      <p:sp>
        <p:nvSpPr>
          <p:cNvPr id="104452" name="Rectangle 3"/>
          <p:cNvSpPr>
            <a:spLocks noGrp="1" noChangeArrowheads="1"/>
          </p:cNvSpPr>
          <p:nvPr>
            <p:ph type="body" idx="1"/>
          </p:nvPr>
        </p:nvSpPr>
        <p:spPr>
          <a:noFill/>
          <a:ln/>
        </p:spPr>
        <p:txBody>
          <a:bodyPr/>
          <a:lstStyle/>
          <a:p>
            <a:pPr eaLnBrk="1" hangingPunct="1"/>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2826572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02AD0FC5-122E-4C0A-8D32-2E247EE34E74}" type="slidenum">
              <a:rPr lang="en-US" smtClean="0">
                <a:latin typeface="Arial" pitchFamily="34" charset="0"/>
                <a:cs typeface="Arial" pitchFamily="34" charset="0"/>
              </a:rPr>
              <a:pPr/>
              <a:t>60</a:t>
            </a:fld>
            <a:endParaRPr lang="en-US" dirty="0" smtClean="0">
              <a:latin typeface="Arial" pitchFamily="34" charset="0"/>
              <a:cs typeface="Arial" pitchFamily="34" charset="0"/>
            </a:endParaRPr>
          </a:p>
        </p:txBody>
      </p:sp>
      <p:sp>
        <p:nvSpPr>
          <p:cNvPr id="105475" name="Rectangle 2"/>
          <p:cNvSpPr>
            <a:spLocks noGrp="1" noRot="1" noChangeAspect="1" noChangeArrowheads="1" noTextEdit="1"/>
          </p:cNvSpPr>
          <p:nvPr>
            <p:ph type="sldImg"/>
          </p:nvPr>
        </p:nvSpPr>
        <p:spPr>
          <a:xfrm>
            <a:off x="717550" y="1162050"/>
            <a:ext cx="5575300" cy="3136900"/>
          </a:xfrm>
          <a:ln/>
        </p:spPr>
      </p:sp>
      <p:sp>
        <p:nvSpPr>
          <p:cNvPr id="105476" name="Rectangle 3"/>
          <p:cNvSpPr>
            <a:spLocks noGrp="1" noChangeArrowheads="1"/>
          </p:cNvSpPr>
          <p:nvPr>
            <p:ph type="body" idx="1"/>
          </p:nvPr>
        </p:nvSpPr>
        <p:spPr>
          <a:xfrm>
            <a:off x="685800" y="4341814"/>
            <a:ext cx="5486400" cy="4116387"/>
          </a:xfrm>
          <a:noFill/>
          <a:ln/>
        </p:spPr>
        <p:txBody>
          <a:bodyPr/>
          <a:lstStyle/>
          <a:p>
            <a:pPr eaLnBrk="1" hangingPunct="1"/>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2718937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xfrm>
            <a:off x="717550" y="1162050"/>
            <a:ext cx="5575300" cy="3136900"/>
          </a:xfrm>
          <a:ln/>
        </p:spPr>
      </p:sp>
      <p:sp>
        <p:nvSpPr>
          <p:cNvPr id="12800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4" name="Slide Number Placeholder 3"/>
          <p:cNvSpPr>
            <a:spLocks noGrp="1"/>
          </p:cNvSpPr>
          <p:nvPr>
            <p:ph type="sldNum" sz="quarter" idx="5"/>
          </p:nvPr>
        </p:nvSpPr>
        <p:spPr/>
        <p:txBody>
          <a:bodyPr/>
          <a:lstStyle/>
          <a:p>
            <a:pPr>
              <a:defRPr/>
            </a:pPr>
            <a:fld id="{97D433BC-48FB-4B24-9E6E-E4B4BD37549E}" type="slidenum">
              <a:rPr lang="en-US" smtClean="0"/>
              <a:pPr>
                <a:defRPr/>
              </a:pPr>
              <a:t>63</a:t>
            </a:fld>
            <a:endParaRPr lang="en-US" dirty="0"/>
          </a:p>
        </p:txBody>
      </p:sp>
    </p:spTree>
    <p:extLst>
      <p:ext uri="{BB962C8B-B14F-4D97-AF65-F5344CB8AC3E}">
        <p14:creationId xmlns:p14="http://schemas.microsoft.com/office/powerpoint/2010/main" val="1175636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544E53-EE24-4430-B32B-0A2E296D2E7F}" type="slidenum">
              <a:rPr lang="en-US" smtClean="0"/>
              <a:pPr/>
              <a:t>64</a:t>
            </a:fld>
            <a:endParaRPr lang="en-US" dirty="0"/>
          </a:p>
        </p:txBody>
      </p:sp>
    </p:spTree>
    <p:extLst>
      <p:ext uri="{BB962C8B-B14F-4D97-AF65-F5344CB8AC3E}">
        <p14:creationId xmlns:p14="http://schemas.microsoft.com/office/powerpoint/2010/main" val="3819151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544E53-EE24-4430-B32B-0A2E296D2E7F}" type="slidenum">
              <a:rPr lang="en-US" smtClean="0"/>
              <a:pPr/>
              <a:t>65</a:t>
            </a:fld>
            <a:endParaRPr lang="en-US" dirty="0"/>
          </a:p>
        </p:txBody>
      </p:sp>
    </p:spTree>
    <p:extLst>
      <p:ext uri="{BB962C8B-B14F-4D97-AF65-F5344CB8AC3E}">
        <p14:creationId xmlns:p14="http://schemas.microsoft.com/office/powerpoint/2010/main" val="848190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5349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29" name="Title 28"/>
          <p:cNvSpPr>
            <a:spLocks noGrp="1"/>
          </p:cNvSpPr>
          <p:nvPr>
            <p:ph type="ctrTitle"/>
          </p:nvPr>
        </p:nvSpPr>
        <p:spPr>
          <a:xfrm>
            <a:off x="508000" y="4853414"/>
            <a:ext cx="112776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E30E2307-1E40-4E12-8716-25BFDA8E7013}" type="datetime1">
              <a:rPr lang="en-US" smtClean="0">
                <a:solidFill>
                  <a:srgbClr val="F0A22E">
                    <a:shade val="75000"/>
                  </a:srgbClr>
                </a:solidFill>
              </a:rPr>
              <a:pPr/>
              <a:t>11/2/2018</a:t>
            </a:fld>
            <a:endParaRPr lang="en-US" dirty="0">
              <a:solidFill>
                <a:srgbClr val="F0A22E">
                  <a:shade val="75000"/>
                </a:srgbClr>
              </a:solidFill>
            </a:endParaRPr>
          </a:p>
        </p:txBody>
      </p:sp>
      <p:sp>
        <p:nvSpPr>
          <p:cNvPr id="2" name="Footer Placeholder 1"/>
          <p:cNvSpPr>
            <a:spLocks noGrp="1"/>
          </p:cNvSpPr>
          <p:nvPr>
            <p:ph type="ftr" sz="quarter" idx="11"/>
          </p:nvPr>
        </p:nvSpPr>
        <p:spPr/>
        <p:txBody>
          <a:bodyPr/>
          <a:lstStyle/>
          <a:p>
            <a:endParaRPr lang="en-US" dirty="0">
              <a:solidFill>
                <a:srgbClr val="F0A22E">
                  <a:shade val="75000"/>
                </a:srgbClr>
              </a:solidFill>
            </a:endParaRPr>
          </a:p>
        </p:txBody>
      </p:sp>
      <p:sp>
        <p:nvSpPr>
          <p:cNvPr id="15" name="Slide Number Placeholder 14"/>
          <p:cNvSpPr>
            <a:spLocks noGrp="1"/>
          </p:cNvSpPr>
          <p:nvPr>
            <p:ph type="sldNum" sz="quarter" idx="12"/>
          </p:nvPr>
        </p:nvSpPr>
        <p:spPr>
          <a:xfrm>
            <a:off x="10972800" y="6473952"/>
            <a:ext cx="1011936" cy="246888"/>
          </a:xfrm>
        </p:spPr>
        <p:txBody>
          <a:bodyPr/>
          <a:lstStyle/>
          <a:p>
            <a:fld id="{687D7A59-36E2-48B9-B146-C1E59501F63F}"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407555517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lvl1pPr>
              <a:defRPr>
                <a:effectLst/>
              </a:defRPr>
            </a:lvl1pPr>
          </a:lstStyle>
          <a:p>
            <a:r>
              <a:rPr kumimoji="0" lang="en-US" dirty="0" smtClean="0"/>
              <a:t>Click to edit Master title style</a:t>
            </a:r>
            <a:endParaRPr kumimoji="0" lang="en-US" dirty="0"/>
          </a:p>
        </p:txBody>
      </p:sp>
      <p:sp>
        <p:nvSpPr>
          <p:cNvPr id="27" name="Content Placeholder 26"/>
          <p:cNvSpPr>
            <a:spLocks noGrp="1"/>
          </p:cNvSpPr>
          <p:nvPr>
            <p:ph idx="1"/>
          </p:nvPr>
        </p:nvSpPr>
        <p:spPr/>
        <p:txBody>
          <a:bodyPr/>
          <a:lstStyle>
            <a:lvl1pPr marL="342900" indent="-342900">
              <a:buFont typeface="Wingdings" pitchFamily="2" charset="2"/>
              <a:buChar char="q"/>
              <a:defRPr/>
            </a:lvl1pPr>
            <a:lvl2pPr marL="742950" indent="-285750">
              <a:buFont typeface="Wingdings" pitchFamily="2" charset="2"/>
              <a:buChar char="§"/>
              <a:defRPr/>
            </a:lvl2pPr>
            <a:lvl3pPr marL="1143000" indent="-228600">
              <a:buFont typeface="Wingdings" pitchFamily="2" charset="2"/>
              <a:buChar char="v"/>
              <a:defRPr/>
            </a:lvl3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25" name="Date Placeholder 24"/>
          <p:cNvSpPr>
            <a:spLocks noGrp="1"/>
          </p:cNvSpPr>
          <p:nvPr>
            <p:ph type="dt" sz="half" idx="10"/>
          </p:nvPr>
        </p:nvSpPr>
        <p:spPr/>
        <p:txBody>
          <a:bodyPr/>
          <a:lstStyle/>
          <a:p>
            <a:fld id="{303250A7-F2AC-4A3A-BAC6-4433188AF404}" type="datetime1">
              <a:rPr lang="en-US" smtClean="0">
                <a:solidFill>
                  <a:srgbClr val="F0A22E">
                    <a:shade val="75000"/>
                  </a:srgbClr>
                </a:solidFill>
              </a:rPr>
              <a:pPr/>
              <a:t>11/2/2018</a:t>
            </a:fld>
            <a:endParaRPr lang="en-US" dirty="0">
              <a:solidFill>
                <a:srgbClr val="F0A22E">
                  <a:shade val="75000"/>
                </a:srgbClr>
              </a:solidFill>
            </a:endParaRPr>
          </a:p>
        </p:txBody>
      </p:sp>
      <p:sp>
        <p:nvSpPr>
          <p:cNvPr id="19" name="Footer Placeholder 18"/>
          <p:cNvSpPr>
            <a:spLocks noGrp="1"/>
          </p:cNvSpPr>
          <p:nvPr>
            <p:ph type="ftr" sz="quarter" idx="11"/>
          </p:nvPr>
        </p:nvSpPr>
        <p:spPr>
          <a:xfrm>
            <a:off x="4775200" y="76203"/>
            <a:ext cx="3860800" cy="288925"/>
          </a:xfrm>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a:xfrm>
            <a:off x="10972800" y="6473952"/>
            <a:ext cx="1011936" cy="246888"/>
          </a:xfrm>
        </p:spPr>
        <p:txBody>
          <a:bodyPr/>
          <a:lstStyle/>
          <a:p>
            <a:fld id="{FA84A37A-AFC2-4A01-80A1-FC20F2C0D5B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31542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344490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white"/>
              </a:solidFill>
              <a:latin typeface="Arial" charset="0"/>
              <a:ea typeface="ＭＳ Ｐゴシック" pitchFamily="-65" charset="-128"/>
            </a:endParaRPr>
          </a:p>
        </p:txBody>
      </p:sp>
      <p:sp>
        <p:nvSpPr>
          <p:cNvPr id="6" name="Text Placeholder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B8AEBBE-F8B2-42CF-9895-E86A608384EB}" type="datetime1">
              <a:rPr lang="en-US" smtClean="0">
                <a:solidFill>
                  <a:srgbClr val="F0A22E">
                    <a:shade val="75000"/>
                  </a:srgbClr>
                </a:solidFill>
              </a:rPr>
              <a:pPr/>
              <a:t>11/2/2018</a:t>
            </a:fld>
            <a:endParaRPr lang="en-US" dirty="0">
              <a:solidFill>
                <a:srgbClr val="F0A22E">
                  <a:shade val="75000"/>
                </a:srgbClr>
              </a:solidFill>
            </a:endParaRPr>
          </a:p>
        </p:txBody>
      </p:sp>
      <p:sp>
        <p:nvSpPr>
          <p:cNvPr id="11" name="Footer Placeholder 10"/>
          <p:cNvSpPr>
            <a:spLocks noGrp="1"/>
          </p:cNvSpPr>
          <p:nvPr>
            <p:ph type="ftr" sz="quarter" idx="11"/>
          </p:nvPr>
        </p:nvSpPr>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p:txBody>
          <a:bodyPr/>
          <a:lstStyle/>
          <a:p>
            <a:fld id="{52561236-8772-4024-BFEC-3F4465680D22}" type="slidenum">
              <a:rPr lang="en-US" smtClean="0">
                <a:solidFill>
                  <a:srgbClr val="F0A22E">
                    <a:shade val="75000"/>
                  </a:srgbClr>
                </a:solidFill>
              </a:rPr>
              <a:pPr/>
              <a:t>‹#›</a:t>
            </a:fld>
            <a:endParaRPr lang="en-US" dirty="0">
              <a:solidFill>
                <a:srgbClr val="F0A22E">
                  <a:shade val="75000"/>
                </a:srgbClr>
              </a:solidFill>
            </a:endParaRPr>
          </a:p>
        </p:txBody>
      </p:sp>
      <p:sp>
        <p:nvSpPr>
          <p:cNvPr id="8" name="Title 7"/>
          <p:cNvSpPr>
            <a:spLocks noGrp="1"/>
          </p:cNvSpPr>
          <p:nvPr>
            <p:ph type="title"/>
          </p:nvPr>
        </p:nvSpPr>
        <p:spPr>
          <a:xfrm>
            <a:off x="240633" y="2947087"/>
            <a:ext cx="115824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44501592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402336" y="457200"/>
            <a:ext cx="11582400" cy="841248"/>
          </a:xfrm>
        </p:spPr>
        <p:txBody>
          <a:bodyPr/>
          <a:lstStyle>
            <a:lvl1pPr>
              <a:defRPr>
                <a:effectLst/>
              </a:defRPr>
            </a:lvl1pPr>
          </a:lstStyle>
          <a:p>
            <a:r>
              <a:rPr kumimoji="0" lang="en-US" dirty="0" smtClean="0"/>
              <a:t>Click to edit Master title style</a:t>
            </a:r>
            <a:endParaRPr kumimoji="0" lang="en-US" dirty="0"/>
          </a:p>
        </p:txBody>
      </p:sp>
      <p:sp>
        <p:nvSpPr>
          <p:cNvPr id="14" name="Content Placeholder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E1FAA6B6-10E5-4810-BC9F-DA72D8452E73}" type="datetime1">
              <a:rPr lang="en-US" smtClean="0">
                <a:solidFill>
                  <a:srgbClr val="F0A22E">
                    <a:shade val="75000"/>
                  </a:srgbClr>
                </a:solidFill>
              </a:rPr>
              <a:pPr/>
              <a:t>11/2/2018</a:t>
            </a:fld>
            <a:endParaRPr lang="en-US" dirty="0">
              <a:solidFill>
                <a:srgbClr val="F0A22E">
                  <a:shade val="75000"/>
                </a:srgbClr>
              </a:solidFill>
            </a:endParaRPr>
          </a:p>
        </p:txBody>
      </p:sp>
      <p:sp>
        <p:nvSpPr>
          <p:cNvPr id="10" name="Footer Placeholder 9"/>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55973DB8-EC67-4FFE-BC6B-49D3C7DC5D8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583749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406400" y="5410200"/>
            <a:ext cx="114808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375260"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375260" y="1316040"/>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6198307" y="1316040"/>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6D18D072-EF12-4AA2-BD71-ABC68B06D0E2}" type="datetime1">
              <a:rPr lang="en-US" smtClean="0">
                <a:solidFill>
                  <a:srgbClr val="F0A22E">
                    <a:shade val="75000"/>
                  </a:srgbClr>
                </a:solidFill>
              </a:rPr>
              <a:pPr/>
              <a:t>11/2/2018</a:t>
            </a:fld>
            <a:endParaRPr lang="en-US" dirty="0">
              <a:solidFill>
                <a:srgbClr val="F0A22E">
                  <a:shade val="75000"/>
                </a:srgbClr>
              </a:solidFill>
            </a:endParaRPr>
          </a:p>
        </p:txBody>
      </p:sp>
      <p:sp>
        <p:nvSpPr>
          <p:cNvPr id="6" name="Footer Placeholder 5"/>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a:xfrm>
            <a:off x="10972800" y="6477000"/>
            <a:ext cx="1016000" cy="246888"/>
          </a:xfrm>
        </p:spPr>
        <p:txBody>
          <a:bodyPr/>
          <a:lstStyle/>
          <a:p>
            <a:fld id="{C7ECCAAA-646F-4DF8-83F0-075AFD44AC21}" type="slidenum">
              <a:rPr lang="en-US" smtClean="0">
                <a:solidFill>
                  <a:srgbClr val="F0A22E">
                    <a:shade val="75000"/>
                  </a:srgbClr>
                </a:solidFill>
              </a:rPr>
              <a:pPr/>
              <a:t>‹#›</a:t>
            </a:fld>
            <a:endParaRPr lang="en-US" dirty="0">
              <a:solidFill>
                <a:srgbClr val="F0A22E">
                  <a:shade val="75000"/>
                </a:srgbClr>
              </a:solidFill>
            </a:endParaRPr>
          </a:p>
        </p:txBody>
      </p:sp>
      <p:sp>
        <p:nvSpPr>
          <p:cNvPr id="11" name="Straight Connector 10"/>
          <p:cNvSpPr>
            <a:spLocks noChangeShapeType="1"/>
          </p:cNvSpPr>
          <p:nvPr/>
        </p:nvSpPr>
        <p:spPr bwMode="auto">
          <a:xfrm>
            <a:off x="685800" y="60198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542601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8CDBF60-6CC3-4B74-A60D-3486985E4346}" type="datetime1">
              <a:rPr lang="en-US" smtClean="0">
                <a:solidFill>
                  <a:srgbClr val="F0A22E">
                    <a:shade val="75000"/>
                  </a:srgbClr>
                </a:solidFill>
              </a:rPr>
              <a:pPr/>
              <a:t>11/2/2018</a:t>
            </a:fld>
            <a:endParaRPr lang="en-US" dirty="0">
              <a:solidFill>
                <a:srgbClr val="F0A22E">
                  <a:shade val="75000"/>
                </a:srgbClr>
              </a:solidFill>
            </a:endParaRPr>
          </a:p>
        </p:txBody>
      </p:sp>
      <p:sp>
        <p:nvSpPr>
          <p:cNvPr id="21" name="Footer Placeholder 20"/>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E9C323F5-CCB1-43D0-886A-144EA1480F76}"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2993842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2714818-984F-4759-BF72-A33BDC1963BD}" type="datetime1">
              <a:rPr lang="en-US" smtClean="0">
                <a:solidFill>
                  <a:srgbClr val="F0A22E">
                    <a:shade val="75000"/>
                  </a:srgbClr>
                </a:solidFill>
              </a:rPr>
              <a:pPr/>
              <a:t>11/2/2018</a:t>
            </a:fld>
            <a:endParaRPr lang="en-US" dirty="0">
              <a:solidFill>
                <a:srgbClr val="F0A22E">
                  <a:shade val="75000"/>
                </a:srgbClr>
              </a:solidFill>
            </a:endParaRPr>
          </a:p>
        </p:txBody>
      </p:sp>
      <p:sp>
        <p:nvSpPr>
          <p:cNvPr id="24" name="Footer Placeholder 23"/>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AE48E017-1562-4B89-8DB7-B2EB4A9846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764977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685800" y="5849120"/>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Title 11"/>
          <p:cNvSpPr>
            <a:spLocks noGrp="1"/>
          </p:cNvSpPr>
          <p:nvPr>
            <p:ph type="title"/>
          </p:nvPr>
        </p:nvSpPr>
        <p:spPr>
          <a:xfrm>
            <a:off x="609600" y="5486400"/>
            <a:ext cx="112776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609602"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EA7E191-5F94-4FC1-B823-BD7CABF7FA06}" type="datetime1">
              <a:rPr lang="en-US" smtClean="0">
                <a:solidFill>
                  <a:srgbClr val="F0A22E">
                    <a:shade val="75000"/>
                  </a:srgbClr>
                </a:solidFill>
              </a:rPr>
              <a:pPr/>
              <a:t>11/2/2018</a:t>
            </a:fld>
            <a:endParaRPr lang="en-US" dirty="0">
              <a:solidFill>
                <a:srgbClr val="F0A22E">
                  <a:shade val="75000"/>
                </a:srgbClr>
              </a:solidFill>
            </a:endParaRPr>
          </a:p>
        </p:txBody>
      </p:sp>
      <p:sp>
        <p:nvSpPr>
          <p:cNvPr id="29" name="Footer Placeholder 28"/>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E421C18C-BC21-4E88-A76A-84354B7D2735}"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2802694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88856D55-EFBE-4F9B-8A5F-09D42CA22A9B}" type="datetime1">
              <a:rPr lang="en-US" smtClean="0">
                <a:solidFill>
                  <a:srgbClr val="F0A22E">
                    <a:shade val="75000"/>
                  </a:srgbClr>
                </a:solidFill>
              </a:rPr>
              <a:pPr/>
              <a:t>11/2/2018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4AAA7753-F670-4F04-8C9F-BAF271A22C98}" type="slidenum">
              <a:rPr lang="en-US" smtClean="0">
                <a:solidFill>
                  <a:srgbClr val="F0A22E">
                    <a:shade val="75000"/>
                  </a:srgbClr>
                </a:solidFill>
              </a:rPr>
              <a:pPr/>
              <a:t>‹#›</a:t>
            </a:fld>
            <a:endParaRPr lang="en-US" dirty="0">
              <a:solidFill>
                <a:srgbClr val="F0A22E">
                  <a:shade val="75000"/>
                </a:srgbClr>
              </a:solidFill>
            </a:endParaRPr>
          </a:p>
        </p:txBody>
      </p:sp>
      <p:sp>
        <p:nvSpPr>
          <p:cNvPr id="17" name="Title 16"/>
          <p:cNvSpPr>
            <a:spLocks noGrp="1"/>
          </p:cNvSpPr>
          <p:nvPr>
            <p:ph type="title"/>
          </p:nvPr>
        </p:nvSpPr>
        <p:spPr>
          <a:xfrm>
            <a:off x="508000" y="4993760"/>
            <a:ext cx="78232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137981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CFCF5A-EA79-452C-A52C-1A2668C2E7DF}" type="datetime1">
              <a:rPr lang="en-US" smtClean="0">
                <a:solidFill>
                  <a:srgbClr val="F0A22E">
                    <a:shade val="75000"/>
                  </a:srgbClr>
                </a:solidFill>
              </a:rPr>
              <a:pPr/>
              <a:t>11/2/2018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4F2896D8-968D-411E-9828-85328260CB71}"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457127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49279"/>
            <a:ext cx="2438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549279"/>
            <a:ext cx="83312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C4C28-BD4B-4892-9A2D-6E19BD753A9A}" type="datetime1">
              <a:rPr lang="en-US" smtClean="0">
                <a:solidFill>
                  <a:srgbClr val="F0A22E">
                    <a:shade val="75000"/>
                  </a:srgbClr>
                </a:solidFill>
              </a:rPr>
              <a:pPr/>
              <a:t>11/2/2018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DCF83B6F-F574-4B78-8EDC-4A14AAA1B4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2639014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981200"/>
            <a:ext cx="10972800" cy="4114800"/>
          </a:xfrm>
        </p:spPr>
        <p:txBody>
          <a:bodyPr/>
          <a:lstStyle/>
          <a:p>
            <a:pPr lvl="0"/>
            <a:endParaRPr lang="en-US" noProof="0" dirty="0" smtClean="0"/>
          </a:p>
        </p:txBody>
      </p:sp>
      <p:sp>
        <p:nvSpPr>
          <p:cNvPr id="4" name="Rectangle 4"/>
          <p:cNvSpPr>
            <a:spLocks noGrp="1" noChangeArrowheads="1"/>
          </p:cNvSpPr>
          <p:nvPr>
            <p:ph type="dt" sz="half" idx="10"/>
          </p:nvPr>
        </p:nvSpPr>
        <p:spPr>
          <a:xfrm>
            <a:off x="609600" y="6245225"/>
            <a:ext cx="2844800" cy="476250"/>
          </a:xfrm>
          <a:prstGeom prst="rect">
            <a:avLst/>
          </a:prstGeom>
        </p:spPr>
        <p:txBody>
          <a:bodyPr/>
          <a:lstStyle>
            <a:lvl1pPr>
              <a:defRPr>
                <a:latin typeface="Arial" pitchFamily="34" charset="0"/>
                <a:cs typeface="+mn-cs"/>
              </a:defRPr>
            </a:lvl1pPr>
          </a:lstStyle>
          <a:p>
            <a:pPr>
              <a:defRPr/>
            </a:pPr>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p:spPr>
        <p:txBody>
          <a:bodyPr/>
          <a:lstStyle>
            <a:lvl1pPr>
              <a:defRPr>
                <a:latin typeface="Arial" pitchFamily="34" charset="0"/>
                <a:cs typeface="+mn-cs"/>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p:spPr>
        <p:txBody>
          <a:bodyPr/>
          <a:lstStyle>
            <a:lvl1pPr>
              <a:defRPr>
                <a:latin typeface="Arial" pitchFamily="34" charset="0"/>
                <a:cs typeface="+mn-cs"/>
              </a:defRPr>
            </a:lvl1pPr>
          </a:lstStyle>
          <a:p>
            <a:pPr>
              <a:defRPr/>
            </a:pPr>
            <a:fld id="{05CB0182-B3DF-4A14-8B4E-14EB8DE391F1}" type="slidenum">
              <a:rPr lang="en-US"/>
              <a:pPr>
                <a:defRPr/>
              </a:pPr>
              <a:t>‹#›</a:t>
            </a:fld>
            <a:endParaRPr lang="en-US" dirty="0"/>
          </a:p>
        </p:txBody>
      </p:sp>
    </p:spTree>
    <p:extLst>
      <p:ext uri="{BB962C8B-B14F-4D97-AF65-F5344CB8AC3E}">
        <p14:creationId xmlns:p14="http://schemas.microsoft.com/office/powerpoint/2010/main" val="2726943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5349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29" name="Title 28"/>
          <p:cNvSpPr>
            <a:spLocks noGrp="1"/>
          </p:cNvSpPr>
          <p:nvPr>
            <p:ph type="ctrTitle"/>
          </p:nvPr>
        </p:nvSpPr>
        <p:spPr>
          <a:xfrm>
            <a:off x="508000" y="4853414"/>
            <a:ext cx="112776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E30E2307-1E40-4E12-8716-25BFDA8E7013}" type="datetime1">
              <a:rPr lang="en-US" smtClean="0">
                <a:solidFill>
                  <a:srgbClr val="F0A22E">
                    <a:shade val="75000"/>
                  </a:srgbClr>
                </a:solidFill>
              </a:rPr>
              <a:pPr/>
              <a:t>11/2/2018</a:t>
            </a:fld>
            <a:endParaRPr lang="en-US" dirty="0">
              <a:solidFill>
                <a:srgbClr val="F0A22E">
                  <a:shade val="75000"/>
                </a:srgbClr>
              </a:solidFill>
            </a:endParaRPr>
          </a:p>
        </p:txBody>
      </p:sp>
      <p:sp>
        <p:nvSpPr>
          <p:cNvPr id="2" name="Footer Placeholder 1"/>
          <p:cNvSpPr>
            <a:spLocks noGrp="1"/>
          </p:cNvSpPr>
          <p:nvPr>
            <p:ph type="ftr" sz="quarter" idx="11"/>
          </p:nvPr>
        </p:nvSpPr>
        <p:spPr/>
        <p:txBody>
          <a:bodyPr/>
          <a:lstStyle/>
          <a:p>
            <a:endParaRPr lang="en-US" dirty="0">
              <a:solidFill>
                <a:srgbClr val="F0A22E">
                  <a:shade val="75000"/>
                </a:srgbClr>
              </a:solidFill>
            </a:endParaRPr>
          </a:p>
        </p:txBody>
      </p:sp>
      <p:sp>
        <p:nvSpPr>
          <p:cNvPr id="15" name="Slide Number Placeholder 14"/>
          <p:cNvSpPr>
            <a:spLocks noGrp="1"/>
          </p:cNvSpPr>
          <p:nvPr>
            <p:ph type="sldNum" sz="quarter" idx="12"/>
          </p:nvPr>
        </p:nvSpPr>
        <p:spPr>
          <a:xfrm>
            <a:off x="10972800" y="6473952"/>
            <a:ext cx="1011936" cy="246888"/>
          </a:xfrm>
        </p:spPr>
        <p:txBody>
          <a:bodyPr/>
          <a:lstStyle/>
          <a:p>
            <a:fld id="{687D7A59-36E2-48B9-B146-C1E59501F63F}"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51548159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lvl1pPr>
              <a:defRPr>
                <a:effectLst/>
              </a:defRPr>
            </a:lvl1pPr>
          </a:lstStyle>
          <a:p>
            <a:r>
              <a:rPr kumimoji="0" lang="en-US" dirty="0" smtClean="0"/>
              <a:t>Click to edit Master title style</a:t>
            </a:r>
            <a:endParaRPr kumimoji="0" lang="en-US" dirty="0"/>
          </a:p>
        </p:txBody>
      </p:sp>
      <p:sp>
        <p:nvSpPr>
          <p:cNvPr id="27" name="Content Placeholder 26"/>
          <p:cNvSpPr>
            <a:spLocks noGrp="1"/>
          </p:cNvSpPr>
          <p:nvPr>
            <p:ph idx="1"/>
          </p:nvPr>
        </p:nvSpPr>
        <p:spPr/>
        <p:txBody>
          <a:bodyPr/>
          <a:lstStyle>
            <a:lvl1pPr marL="342900" indent="-342900">
              <a:buFont typeface="Wingdings" pitchFamily="2" charset="2"/>
              <a:buChar char="q"/>
              <a:defRPr/>
            </a:lvl1pPr>
            <a:lvl2pPr marL="742950" indent="-285750">
              <a:buFont typeface="Wingdings" pitchFamily="2" charset="2"/>
              <a:buChar char="§"/>
              <a:defRPr/>
            </a:lvl2pPr>
            <a:lvl3pPr marL="1143000" indent="-228600">
              <a:buFont typeface="Wingdings" pitchFamily="2" charset="2"/>
              <a:buChar char="v"/>
              <a:defRPr/>
            </a:lvl3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25" name="Date Placeholder 24"/>
          <p:cNvSpPr>
            <a:spLocks noGrp="1"/>
          </p:cNvSpPr>
          <p:nvPr>
            <p:ph type="dt" sz="half" idx="10"/>
          </p:nvPr>
        </p:nvSpPr>
        <p:spPr/>
        <p:txBody>
          <a:bodyPr/>
          <a:lstStyle/>
          <a:p>
            <a:fld id="{303250A7-F2AC-4A3A-BAC6-4433188AF404}" type="datetime1">
              <a:rPr lang="en-US" smtClean="0">
                <a:solidFill>
                  <a:srgbClr val="F0A22E">
                    <a:shade val="75000"/>
                  </a:srgbClr>
                </a:solidFill>
              </a:rPr>
              <a:pPr/>
              <a:t>11/2/2018</a:t>
            </a:fld>
            <a:endParaRPr lang="en-US" dirty="0">
              <a:solidFill>
                <a:srgbClr val="F0A22E">
                  <a:shade val="75000"/>
                </a:srgbClr>
              </a:solidFill>
            </a:endParaRPr>
          </a:p>
        </p:txBody>
      </p:sp>
      <p:sp>
        <p:nvSpPr>
          <p:cNvPr id="19" name="Footer Placeholder 18"/>
          <p:cNvSpPr>
            <a:spLocks noGrp="1"/>
          </p:cNvSpPr>
          <p:nvPr>
            <p:ph type="ftr" sz="quarter" idx="11"/>
          </p:nvPr>
        </p:nvSpPr>
        <p:spPr>
          <a:xfrm>
            <a:off x="4775200" y="76203"/>
            <a:ext cx="3860800" cy="288925"/>
          </a:xfrm>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a:xfrm>
            <a:off x="10972800" y="6473952"/>
            <a:ext cx="1011936" cy="246888"/>
          </a:xfrm>
        </p:spPr>
        <p:txBody>
          <a:bodyPr/>
          <a:lstStyle/>
          <a:p>
            <a:fld id="{FA84A37A-AFC2-4A01-80A1-FC20F2C0D5B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8373449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344490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white"/>
              </a:solidFill>
              <a:latin typeface="Arial" charset="0"/>
              <a:ea typeface="ＭＳ Ｐゴシック" pitchFamily="-65" charset="-128"/>
            </a:endParaRPr>
          </a:p>
        </p:txBody>
      </p:sp>
      <p:sp>
        <p:nvSpPr>
          <p:cNvPr id="6" name="Text Placeholder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B8AEBBE-F8B2-42CF-9895-E86A608384EB}" type="datetime1">
              <a:rPr lang="en-US" smtClean="0">
                <a:solidFill>
                  <a:srgbClr val="F0A22E">
                    <a:shade val="75000"/>
                  </a:srgbClr>
                </a:solidFill>
              </a:rPr>
              <a:pPr/>
              <a:t>11/2/2018</a:t>
            </a:fld>
            <a:endParaRPr lang="en-US" dirty="0">
              <a:solidFill>
                <a:srgbClr val="F0A22E">
                  <a:shade val="75000"/>
                </a:srgbClr>
              </a:solidFill>
            </a:endParaRPr>
          </a:p>
        </p:txBody>
      </p:sp>
      <p:sp>
        <p:nvSpPr>
          <p:cNvPr id="11" name="Footer Placeholder 10"/>
          <p:cNvSpPr>
            <a:spLocks noGrp="1"/>
          </p:cNvSpPr>
          <p:nvPr>
            <p:ph type="ftr" sz="quarter" idx="11"/>
          </p:nvPr>
        </p:nvSpPr>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p:txBody>
          <a:bodyPr/>
          <a:lstStyle/>
          <a:p>
            <a:fld id="{52561236-8772-4024-BFEC-3F4465680D22}" type="slidenum">
              <a:rPr lang="en-US" smtClean="0">
                <a:solidFill>
                  <a:srgbClr val="F0A22E">
                    <a:shade val="75000"/>
                  </a:srgbClr>
                </a:solidFill>
              </a:rPr>
              <a:pPr/>
              <a:t>‹#›</a:t>
            </a:fld>
            <a:endParaRPr lang="en-US" dirty="0">
              <a:solidFill>
                <a:srgbClr val="F0A22E">
                  <a:shade val="75000"/>
                </a:srgbClr>
              </a:solidFill>
            </a:endParaRPr>
          </a:p>
        </p:txBody>
      </p:sp>
      <p:sp>
        <p:nvSpPr>
          <p:cNvPr id="8" name="Title 7"/>
          <p:cNvSpPr>
            <a:spLocks noGrp="1"/>
          </p:cNvSpPr>
          <p:nvPr>
            <p:ph type="title"/>
          </p:nvPr>
        </p:nvSpPr>
        <p:spPr>
          <a:xfrm>
            <a:off x="240633" y="2947087"/>
            <a:ext cx="115824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955134218"/>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402336" y="457200"/>
            <a:ext cx="11582400" cy="841248"/>
          </a:xfrm>
        </p:spPr>
        <p:txBody>
          <a:bodyPr/>
          <a:lstStyle>
            <a:lvl1pPr>
              <a:defRPr>
                <a:effectLst/>
              </a:defRPr>
            </a:lvl1pPr>
          </a:lstStyle>
          <a:p>
            <a:r>
              <a:rPr kumimoji="0" lang="en-US" dirty="0" smtClean="0"/>
              <a:t>Click to edit Master title style</a:t>
            </a:r>
            <a:endParaRPr kumimoji="0" lang="en-US" dirty="0"/>
          </a:p>
        </p:txBody>
      </p:sp>
      <p:sp>
        <p:nvSpPr>
          <p:cNvPr id="14" name="Content Placeholder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E1FAA6B6-10E5-4810-BC9F-DA72D8452E73}" type="datetime1">
              <a:rPr lang="en-US" smtClean="0">
                <a:solidFill>
                  <a:srgbClr val="F0A22E">
                    <a:shade val="75000"/>
                  </a:srgbClr>
                </a:solidFill>
              </a:rPr>
              <a:pPr/>
              <a:t>11/2/2018</a:t>
            </a:fld>
            <a:endParaRPr lang="en-US" dirty="0">
              <a:solidFill>
                <a:srgbClr val="F0A22E">
                  <a:shade val="75000"/>
                </a:srgbClr>
              </a:solidFill>
            </a:endParaRPr>
          </a:p>
        </p:txBody>
      </p:sp>
      <p:sp>
        <p:nvSpPr>
          <p:cNvPr id="10" name="Footer Placeholder 9"/>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55973DB8-EC67-4FFE-BC6B-49D3C7DC5D8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038487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406400" y="5410200"/>
            <a:ext cx="114808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375260"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375260" y="1316040"/>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6198307" y="1316040"/>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6D18D072-EF12-4AA2-BD71-ABC68B06D0E2}" type="datetime1">
              <a:rPr lang="en-US" smtClean="0">
                <a:solidFill>
                  <a:srgbClr val="F0A22E">
                    <a:shade val="75000"/>
                  </a:srgbClr>
                </a:solidFill>
              </a:rPr>
              <a:pPr/>
              <a:t>11/2/2018</a:t>
            </a:fld>
            <a:endParaRPr lang="en-US" dirty="0">
              <a:solidFill>
                <a:srgbClr val="F0A22E">
                  <a:shade val="75000"/>
                </a:srgbClr>
              </a:solidFill>
            </a:endParaRPr>
          </a:p>
        </p:txBody>
      </p:sp>
      <p:sp>
        <p:nvSpPr>
          <p:cNvPr id="6" name="Footer Placeholder 5"/>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a:xfrm>
            <a:off x="10972800" y="6477000"/>
            <a:ext cx="1016000" cy="246888"/>
          </a:xfrm>
        </p:spPr>
        <p:txBody>
          <a:bodyPr/>
          <a:lstStyle/>
          <a:p>
            <a:fld id="{C7ECCAAA-646F-4DF8-83F0-075AFD44AC21}" type="slidenum">
              <a:rPr lang="en-US" smtClean="0">
                <a:solidFill>
                  <a:srgbClr val="F0A22E">
                    <a:shade val="75000"/>
                  </a:srgbClr>
                </a:solidFill>
              </a:rPr>
              <a:pPr/>
              <a:t>‹#›</a:t>
            </a:fld>
            <a:endParaRPr lang="en-US" dirty="0">
              <a:solidFill>
                <a:srgbClr val="F0A22E">
                  <a:shade val="75000"/>
                </a:srgbClr>
              </a:solidFill>
            </a:endParaRPr>
          </a:p>
        </p:txBody>
      </p:sp>
      <p:sp>
        <p:nvSpPr>
          <p:cNvPr id="11" name="Straight Connector 10"/>
          <p:cNvSpPr>
            <a:spLocks noChangeShapeType="1"/>
          </p:cNvSpPr>
          <p:nvPr/>
        </p:nvSpPr>
        <p:spPr bwMode="auto">
          <a:xfrm>
            <a:off x="685800" y="60198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13138743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8CDBF60-6CC3-4B74-A60D-3486985E4346}" type="datetime1">
              <a:rPr lang="en-US" smtClean="0">
                <a:solidFill>
                  <a:srgbClr val="F0A22E">
                    <a:shade val="75000"/>
                  </a:srgbClr>
                </a:solidFill>
              </a:rPr>
              <a:pPr/>
              <a:t>11/2/2018</a:t>
            </a:fld>
            <a:endParaRPr lang="en-US" dirty="0">
              <a:solidFill>
                <a:srgbClr val="F0A22E">
                  <a:shade val="75000"/>
                </a:srgbClr>
              </a:solidFill>
            </a:endParaRPr>
          </a:p>
        </p:txBody>
      </p:sp>
      <p:sp>
        <p:nvSpPr>
          <p:cNvPr id="21" name="Footer Placeholder 20"/>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E9C323F5-CCB1-43D0-886A-144EA1480F76}"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2123928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2714818-984F-4759-BF72-A33BDC1963BD}" type="datetime1">
              <a:rPr lang="en-US" smtClean="0">
                <a:solidFill>
                  <a:srgbClr val="F0A22E">
                    <a:shade val="75000"/>
                  </a:srgbClr>
                </a:solidFill>
              </a:rPr>
              <a:pPr/>
              <a:t>11/2/2018</a:t>
            </a:fld>
            <a:endParaRPr lang="en-US" dirty="0">
              <a:solidFill>
                <a:srgbClr val="F0A22E">
                  <a:shade val="75000"/>
                </a:srgbClr>
              </a:solidFill>
            </a:endParaRPr>
          </a:p>
        </p:txBody>
      </p:sp>
      <p:sp>
        <p:nvSpPr>
          <p:cNvPr id="24" name="Footer Placeholder 23"/>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AE48E017-1562-4B89-8DB7-B2EB4A9846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093716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685800" y="5849120"/>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Title 11"/>
          <p:cNvSpPr>
            <a:spLocks noGrp="1"/>
          </p:cNvSpPr>
          <p:nvPr>
            <p:ph type="title"/>
          </p:nvPr>
        </p:nvSpPr>
        <p:spPr>
          <a:xfrm>
            <a:off x="609600" y="5486400"/>
            <a:ext cx="112776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609602"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EA7E191-5F94-4FC1-B823-BD7CABF7FA06}" type="datetime1">
              <a:rPr lang="en-US" smtClean="0">
                <a:solidFill>
                  <a:srgbClr val="F0A22E">
                    <a:shade val="75000"/>
                  </a:srgbClr>
                </a:solidFill>
              </a:rPr>
              <a:pPr/>
              <a:t>11/2/2018</a:t>
            </a:fld>
            <a:endParaRPr lang="en-US" dirty="0">
              <a:solidFill>
                <a:srgbClr val="F0A22E">
                  <a:shade val="75000"/>
                </a:srgbClr>
              </a:solidFill>
            </a:endParaRPr>
          </a:p>
        </p:txBody>
      </p:sp>
      <p:sp>
        <p:nvSpPr>
          <p:cNvPr id="29" name="Footer Placeholder 28"/>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E421C18C-BC21-4E88-A76A-84354B7D2735}"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688679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88856D55-EFBE-4F9B-8A5F-09D42CA22A9B}" type="datetime1">
              <a:rPr lang="en-US" smtClean="0">
                <a:solidFill>
                  <a:srgbClr val="F0A22E">
                    <a:shade val="75000"/>
                  </a:srgbClr>
                </a:solidFill>
              </a:rPr>
              <a:pPr/>
              <a:t>11/2/2018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4AAA7753-F670-4F04-8C9F-BAF271A22C98}" type="slidenum">
              <a:rPr lang="en-US" smtClean="0">
                <a:solidFill>
                  <a:srgbClr val="F0A22E">
                    <a:shade val="75000"/>
                  </a:srgbClr>
                </a:solidFill>
              </a:rPr>
              <a:pPr/>
              <a:t>‹#›</a:t>
            </a:fld>
            <a:endParaRPr lang="en-US" dirty="0">
              <a:solidFill>
                <a:srgbClr val="F0A22E">
                  <a:shade val="75000"/>
                </a:srgbClr>
              </a:solidFill>
            </a:endParaRPr>
          </a:p>
        </p:txBody>
      </p:sp>
      <p:sp>
        <p:nvSpPr>
          <p:cNvPr id="17" name="Title 16"/>
          <p:cNvSpPr>
            <a:spLocks noGrp="1"/>
          </p:cNvSpPr>
          <p:nvPr>
            <p:ph type="title"/>
          </p:nvPr>
        </p:nvSpPr>
        <p:spPr>
          <a:xfrm>
            <a:off x="508000" y="4993760"/>
            <a:ext cx="78232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517017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CFCF5A-EA79-452C-A52C-1A2668C2E7DF}" type="datetime1">
              <a:rPr lang="en-US" smtClean="0">
                <a:solidFill>
                  <a:srgbClr val="F0A22E">
                    <a:shade val="75000"/>
                  </a:srgbClr>
                </a:solidFill>
              </a:rPr>
              <a:pPr/>
              <a:t>11/2/2018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4F2896D8-968D-411E-9828-85328260CB71}"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750075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49279"/>
            <a:ext cx="2438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549279"/>
            <a:ext cx="83312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C4C28-BD4B-4892-9A2D-6E19BD753A9A}" type="datetime1">
              <a:rPr lang="en-US" smtClean="0">
                <a:solidFill>
                  <a:srgbClr val="F0A22E">
                    <a:shade val="75000"/>
                  </a:srgbClr>
                </a:solidFill>
              </a:rPr>
              <a:pPr/>
              <a:t>11/2/2018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DCF83B6F-F574-4B78-8EDC-4A14AAA1B4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687864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981200"/>
            <a:ext cx="10972800" cy="4114800"/>
          </a:xfrm>
        </p:spPr>
        <p:txBody>
          <a:bodyPr/>
          <a:lstStyle/>
          <a:p>
            <a:pPr lvl="0"/>
            <a:endParaRPr lang="en-US" noProof="0" dirty="0" smtClean="0"/>
          </a:p>
        </p:txBody>
      </p:sp>
      <p:sp>
        <p:nvSpPr>
          <p:cNvPr id="4" name="Rectangle 4"/>
          <p:cNvSpPr>
            <a:spLocks noGrp="1" noChangeArrowheads="1"/>
          </p:cNvSpPr>
          <p:nvPr>
            <p:ph type="dt" sz="half" idx="10"/>
          </p:nvPr>
        </p:nvSpPr>
        <p:spPr>
          <a:xfrm>
            <a:off x="609600" y="6245225"/>
            <a:ext cx="2844800" cy="476250"/>
          </a:xfrm>
          <a:prstGeom prst="rect">
            <a:avLst/>
          </a:prstGeom>
        </p:spPr>
        <p:txBody>
          <a:bodyPr/>
          <a:lstStyle>
            <a:lvl1pPr>
              <a:defRPr>
                <a:latin typeface="Arial" pitchFamily="34" charset="0"/>
                <a:cs typeface="+mn-cs"/>
              </a:defRPr>
            </a:lvl1pPr>
          </a:lstStyle>
          <a:p>
            <a:pPr>
              <a:defRPr/>
            </a:pPr>
            <a:endParaRPr lang="en-US" dirty="0">
              <a:solidFill>
                <a:srgbClr val="F0A22E">
                  <a:shade val="75000"/>
                </a:srgbClr>
              </a:solidFill>
            </a:endParaRPr>
          </a:p>
        </p:txBody>
      </p:sp>
      <p:sp>
        <p:nvSpPr>
          <p:cNvPr id="5" name="Rectangle 5"/>
          <p:cNvSpPr>
            <a:spLocks noGrp="1" noChangeArrowheads="1"/>
          </p:cNvSpPr>
          <p:nvPr>
            <p:ph type="ftr" sz="quarter" idx="11"/>
          </p:nvPr>
        </p:nvSpPr>
        <p:spPr>
          <a:xfrm>
            <a:off x="4165600" y="6245225"/>
            <a:ext cx="3860800" cy="476250"/>
          </a:xfrm>
          <a:prstGeom prst="rect">
            <a:avLst/>
          </a:prstGeom>
        </p:spPr>
        <p:txBody>
          <a:bodyPr/>
          <a:lstStyle>
            <a:lvl1pPr>
              <a:defRPr>
                <a:latin typeface="Arial" pitchFamily="34" charset="0"/>
                <a:cs typeface="+mn-cs"/>
              </a:defRPr>
            </a:lvl1pPr>
          </a:lstStyle>
          <a:p>
            <a:pPr>
              <a:defRPr/>
            </a:pPr>
            <a:endParaRPr lang="en-US" dirty="0">
              <a:solidFill>
                <a:srgbClr val="F0A22E">
                  <a:shade val="75000"/>
                </a:srgbClr>
              </a:solidFill>
            </a:endParaRPr>
          </a:p>
        </p:txBody>
      </p:sp>
      <p:sp>
        <p:nvSpPr>
          <p:cNvPr id="6" name="Rectangle 6"/>
          <p:cNvSpPr>
            <a:spLocks noGrp="1" noChangeArrowheads="1"/>
          </p:cNvSpPr>
          <p:nvPr>
            <p:ph type="sldNum" sz="quarter" idx="12"/>
          </p:nvPr>
        </p:nvSpPr>
        <p:spPr>
          <a:xfrm>
            <a:off x="8737600" y="6245225"/>
            <a:ext cx="2844800" cy="476250"/>
          </a:xfrm>
          <a:prstGeom prst="rect">
            <a:avLst/>
          </a:prstGeom>
        </p:spPr>
        <p:txBody>
          <a:bodyPr/>
          <a:lstStyle>
            <a:lvl1pPr>
              <a:defRPr>
                <a:latin typeface="Arial" pitchFamily="34" charset="0"/>
                <a:cs typeface="+mn-cs"/>
              </a:defRPr>
            </a:lvl1pPr>
          </a:lstStyle>
          <a:p>
            <a:pPr>
              <a:defRPr/>
            </a:pPr>
            <a:fld id="{05CB0182-B3DF-4A14-8B4E-14EB8DE391F1}" type="slidenum">
              <a:rPr lang="en-US">
                <a:solidFill>
                  <a:srgbClr val="F0A22E">
                    <a:shade val="75000"/>
                  </a:srgbClr>
                </a:solidFill>
              </a:rPr>
              <a:pPr>
                <a:defRPr/>
              </a:pPr>
              <a:t>‹#›</a:t>
            </a:fld>
            <a:endParaRPr lang="en-US" dirty="0">
              <a:solidFill>
                <a:srgbClr val="F0A22E">
                  <a:shade val="75000"/>
                </a:srgbClr>
              </a:solidFill>
            </a:endParaRPr>
          </a:p>
        </p:txBody>
      </p:sp>
    </p:spTree>
    <p:extLst>
      <p:ext uri="{BB962C8B-B14F-4D97-AF65-F5344CB8AC3E}">
        <p14:creationId xmlns:p14="http://schemas.microsoft.com/office/powerpoint/2010/main" val="2175760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5349905"/>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29" name="Title 28"/>
          <p:cNvSpPr>
            <a:spLocks noGrp="1"/>
          </p:cNvSpPr>
          <p:nvPr>
            <p:ph type="ctrTitle"/>
          </p:nvPr>
        </p:nvSpPr>
        <p:spPr>
          <a:xfrm>
            <a:off x="508000" y="4853414"/>
            <a:ext cx="112776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E30E2307-1E40-4E12-8716-25BFDA8E7013}" type="datetime1">
              <a:rPr lang="en-US" smtClean="0">
                <a:solidFill>
                  <a:srgbClr val="F0A22E">
                    <a:shade val="75000"/>
                  </a:srgbClr>
                </a:solidFill>
              </a:rPr>
              <a:pPr/>
              <a:t>11/2/2018</a:t>
            </a:fld>
            <a:endParaRPr lang="en-US" dirty="0">
              <a:solidFill>
                <a:srgbClr val="F0A22E">
                  <a:shade val="75000"/>
                </a:srgbClr>
              </a:solidFill>
            </a:endParaRPr>
          </a:p>
        </p:txBody>
      </p:sp>
      <p:sp>
        <p:nvSpPr>
          <p:cNvPr id="2" name="Footer Placeholder 1"/>
          <p:cNvSpPr>
            <a:spLocks noGrp="1"/>
          </p:cNvSpPr>
          <p:nvPr>
            <p:ph type="ftr" sz="quarter" idx="11"/>
          </p:nvPr>
        </p:nvSpPr>
        <p:spPr/>
        <p:txBody>
          <a:bodyPr/>
          <a:lstStyle/>
          <a:p>
            <a:endParaRPr lang="en-US" dirty="0">
              <a:solidFill>
                <a:srgbClr val="F0A22E">
                  <a:shade val="75000"/>
                </a:srgbClr>
              </a:solidFill>
            </a:endParaRPr>
          </a:p>
        </p:txBody>
      </p:sp>
      <p:sp>
        <p:nvSpPr>
          <p:cNvPr id="15" name="Slide Number Placeholder 14"/>
          <p:cNvSpPr>
            <a:spLocks noGrp="1"/>
          </p:cNvSpPr>
          <p:nvPr>
            <p:ph type="sldNum" sz="quarter" idx="12"/>
          </p:nvPr>
        </p:nvSpPr>
        <p:spPr>
          <a:xfrm>
            <a:off x="10972800" y="6473952"/>
            <a:ext cx="1011936" cy="246888"/>
          </a:xfrm>
        </p:spPr>
        <p:txBody>
          <a:bodyPr/>
          <a:lstStyle/>
          <a:p>
            <a:fld id="{687D7A59-36E2-48B9-B146-C1E59501F63F}"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876727769"/>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lvl1pPr>
              <a:defRPr>
                <a:effectLst/>
              </a:defRPr>
            </a:lvl1pPr>
          </a:lstStyle>
          <a:p>
            <a:r>
              <a:rPr kumimoji="0" lang="en-US" dirty="0" smtClean="0"/>
              <a:t>Click to edit Master title style</a:t>
            </a:r>
            <a:endParaRPr kumimoji="0" lang="en-US" dirty="0"/>
          </a:p>
        </p:txBody>
      </p:sp>
      <p:sp>
        <p:nvSpPr>
          <p:cNvPr id="27" name="Content Placeholder 26"/>
          <p:cNvSpPr>
            <a:spLocks noGrp="1"/>
          </p:cNvSpPr>
          <p:nvPr>
            <p:ph idx="1"/>
          </p:nvPr>
        </p:nvSpPr>
        <p:spPr/>
        <p:txBody>
          <a:bodyPr/>
          <a:lstStyle>
            <a:lvl1pPr marL="342900" indent="-342900">
              <a:buFont typeface="Wingdings" pitchFamily="2" charset="2"/>
              <a:buChar char="q"/>
              <a:defRPr/>
            </a:lvl1pPr>
            <a:lvl2pPr marL="742950" indent="-285750">
              <a:buFont typeface="Wingdings" pitchFamily="2" charset="2"/>
              <a:buChar char="§"/>
              <a:defRPr/>
            </a:lvl2pPr>
            <a:lvl3pPr marL="1143000" indent="-228600">
              <a:buFont typeface="Wingdings" pitchFamily="2" charset="2"/>
              <a:buChar char="v"/>
              <a:defRPr/>
            </a:lvl3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25" name="Date Placeholder 24"/>
          <p:cNvSpPr>
            <a:spLocks noGrp="1"/>
          </p:cNvSpPr>
          <p:nvPr>
            <p:ph type="dt" sz="half" idx="10"/>
          </p:nvPr>
        </p:nvSpPr>
        <p:spPr/>
        <p:txBody>
          <a:bodyPr/>
          <a:lstStyle/>
          <a:p>
            <a:fld id="{303250A7-F2AC-4A3A-BAC6-4433188AF404}" type="datetime1">
              <a:rPr lang="en-US" smtClean="0">
                <a:solidFill>
                  <a:srgbClr val="F0A22E">
                    <a:shade val="75000"/>
                  </a:srgbClr>
                </a:solidFill>
              </a:rPr>
              <a:pPr/>
              <a:t>11/2/2018</a:t>
            </a:fld>
            <a:endParaRPr lang="en-US" dirty="0">
              <a:solidFill>
                <a:srgbClr val="F0A22E">
                  <a:shade val="75000"/>
                </a:srgbClr>
              </a:solidFill>
            </a:endParaRPr>
          </a:p>
        </p:txBody>
      </p:sp>
      <p:sp>
        <p:nvSpPr>
          <p:cNvPr id="19" name="Footer Placeholder 18"/>
          <p:cNvSpPr>
            <a:spLocks noGrp="1"/>
          </p:cNvSpPr>
          <p:nvPr>
            <p:ph type="ftr" sz="quarter" idx="11"/>
          </p:nvPr>
        </p:nvSpPr>
        <p:spPr>
          <a:xfrm>
            <a:off x="4775200" y="76203"/>
            <a:ext cx="3860800" cy="288925"/>
          </a:xfrm>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a:xfrm>
            <a:off x="10972800" y="6473952"/>
            <a:ext cx="1011936" cy="246888"/>
          </a:xfrm>
        </p:spPr>
        <p:txBody>
          <a:bodyPr/>
          <a:lstStyle/>
          <a:p>
            <a:fld id="{FA84A37A-AFC2-4A01-80A1-FC20F2C0D5B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2191669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3444904"/>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white"/>
              </a:solidFill>
              <a:latin typeface="Arial" charset="0"/>
              <a:ea typeface="ＭＳ Ｐゴシック" pitchFamily="-65" charset="-128"/>
            </a:endParaRPr>
          </a:p>
        </p:txBody>
      </p:sp>
      <p:sp>
        <p:nvSpPr>
          <p:cNvPr id="6" name="Text Placeholder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B8AEBBE-F8B2-42CF-9895-E86A608384EB}" type="datetime1">
              <a:rPr lang="en-US" smtClean="0">
                <a:solidFill>
                  <a:srgbClr val="F0A22E">
                    <a:shade val="75000"/>
                  </a:srgbClr>
                </a:solidFill>
              </a:rPr>
              <a:pPr/>
              <a:t>11/2/2018</a:t>
            </a:fld>
            <a:endParaRPr lang="en-US" dirty="0">
              <a:solidFill>
                <a:srgbClr val="F0A22E">
                  <a:shade val="75000"/>
                </a:srgbClr>
              </a:solidFill>
            </a:endParaRPr>
          </a:p>
        </p:txBody>
      </p:sp>
      <p:sp>
        <p:nvSpPr>
          <p:cNvPr id="11" name="Footer Placeholder 10"/>
          <p:cNvSpPr>
            <a:spLocks noGrp="1"/>
          </p:cNvSpPr>
          <p:nvPr>
            <p:ph type="ftr" sz="quarter" idx="11"/>
          </p:nvPr>
        </p:nvSpPr>
        <p:spPr/>
        <p:txBody>
          <a:bodyPr/>
          <a:lstStyle/>
          <a:p>
            <a:endParaRPr lang="en-US" dirty="0">
              <a:solidFill>
                <a:srgbClr val="F0A22E">
                  <a:shade val="75000"/>
                </a:srgbClr>
              </a:solidFill>
            </a:endParaRPr>
          </a:p>
        </p:txBody>
      </p:sp>
      <p:sp>
        <p:nvSpPr>
          <p:cNvPr id="16" name="Slide Number Placeholder 15"/>
          <p:cNvSpPr>
            <a:spLocks noGrp="1"/>
          </p:cNvSpPr>
          <p:nvPr>
            <p:ph type="sldNum" sz="quarter" idx="12"/>
          </p:nvPr>
        </p:nvSpPr>
        <p:spPr/>
        <p:txBody>
          <a:bodyPr/>
          <a:lstStyle/>
          <a:p>
            <a:fld id="{52561236-8772-4024-BFEC-3F4465680D22}" type="slidenum">
              <a:rPr lang="en-US" smtClean="0">
                <a:solidFill>
                  <a:srgbClr val="F0A22E">
                    <a:shade val="75000"/>
                  </a:srgbClr>
                </a:solidFill>
              </a:rPr>
              <a:pPr/>
              <a:t>‹#›</a:t>
            </a:fld>
            <a:endParaRPr lang="en-US" dirty="0">
              <a:solidFill>
                <a:srgbClr val="F0A22E">
                  <a:shade val="75000"/>
                </a:srgbClr>
              </a:solidFill>
            </a:endParaRPr>
          </a:p>
        </p:txBody>
      </p:sp>
      <p:sp>
        <p:nvSpPr>
          <p:cNvPr id="8" name="Title 7"/>
          <p:cNvSpPr>
            <a:spLocks noGrp="1"/>
          </p:cNvSpPr>
          <p:nvPr>
            <p:ph type="title"/>
          </p:nvPr>
        </p:nvSpPr>
        <p:spPr>
          <a:xfrm>
            <a:off x="240633" y="2947087"/>
            <a:ext cx="115824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701473670"/>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402336" y="457200"/>
            <a:ext cx="11582400" cy="841248"/>
          </a:xfrm>
        </p:spPr>
        <p:txBody>
          <a:bodyPr/>
          <a:lstStyle>
            <a:lvl1pPr>
              <a:defRPr>
                <a:effectLst/>
              </a:defRPr>
            </a:lvl1pPr>
          </a:lstStyle>
          <a:p>
            <a:r>
              <a:rPr kumimoji="0" lang="en-US" dirty="0" smtClean="0"/>
              <a:t>Click to edit Master title style</a:t>
            </a:r>
            <a:endParaRPr kumimoji="0" lang="en-US" dirty="0"/>
          </a:p>
        </p:txBody>
      </p:sp>
      <p:sp>
        <p:nvSpPr>
          <p:cNvPr id="14" name="Content Placeholder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E1FAA6B6-10E5-4810-BC9F-DA72D8452E73}" type="datetime1">
              <a:rPr lang="en-US" smtClean="0">
                <a:solidFill>
                  <a:srgbClr val="F0A22E">
                    <a:shade val="75000"/>
                  </a:srgbClr>
                </a:solidFill>
              </a:rPr>
              <a:pPr/>
              <a:t>11/2/2018</a:t>
            </a:fld>
            <a:endParaRPr lang="en-US" dirty="0">
              <a:solidFill>
                <a:srgbClr val="F0A22E">
                  <a:shade val="75000"/>
                </a:srgbClr>
              </a:solidFill>
            </a:endParaRPr>
          </a:p>
        </p:txBody>
      </p:sp>
      <p:sp>
        <p:nvSpPr>
          <p:cNvPr id="10" name="Footer Placeholder 9"/>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55973DB8-EC67-4FFE-BC6B-49D3C7DC5D8B}"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8666223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406400" y="5410200"/>
            <a:ext cx="114808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375260"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375260" y="1316040"/>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6198307" y="1316040"/>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6D18D072-EF12-4AA2-BD71-ABC68B06D0E2}" type="datetime1">
              <a:rPr lang="en-US" smtClean="0">
                <a:solidFill>
                  <a:srgbClr val="F0A22E">
                    <a:shade val="75000"/>
                  </a:srgbClr>
                </a:solidFill>
              </a:rPr>
              <a:pPr/>
              <a:t>11/2/2018</a:t>
            </a:fld>
            <a:endParaRPr lang="en-US" dirty="0">
              <a:solidFill>
                <a:srgbClr val="F0A22E">
                  <a:shade val="75000"/>
                </a:srgbClr>
              </a:solidFill>
            </a:endParaRPr>
          </a:p>
        </p:txBody>
      </p:sp>
      <p:sp>
        <p:nvSpPr>
          <p:cNvPr id="6" name="Footer Placeholder 5"/>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a:xfrm>
            <a:off x="10972800" y="6477000"/>
            <a:ext cx="1016000" cy="246888"/>
          </a:xfrm>
        </p:spPr>
        <p:txBody>
          <a:bodyPr/>
          <a:lstStyle/>
          <a:p>
            <a:fld id="{C7ECCAAA-646F-4DF8-83F0-075AFD44AC21}" type="slidenum">
              <a:rPr lang="en-US" smtClean="0">
                <a:solidFill>
                  <a:srgbClr val="F0A22E">
                    <a:shade val="75000"/>
                  </a:srgbClr>
                </a:solidFill>
              </a:rPr>
              <a:pPr/>
              <a:t>‹#›</a:t>
            </a:fld>
            <a:endParaRPr lang="en-US" dirty="0">
              <a:solidFill>
                <a:srgbClr val="F0A22E">
                  <a:shade val="75000"/>
                </a:srgbClr>
              </a:solidFill>
            </a:endParaRPr>
          </a:p>
        </p:txBody>
      </p:sp>
      <p:sp>
        <p:nvSpPr>
          <p:cNvPr id="11" name="Straight Connector 10"/>
          <p:cNvSpPr>
            <a:spLocks noChangeShapeType="1"/>
          </p:cNvSpPr>
          <p:nvPr/>
        </p:nvSpPr>
        <p:spPr bwMode="auto">
          <a:xfrm>
            <a:off x="685800" y="60198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38288711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8CDBF60-6CC3-4B74-A60D-3486985E4346}" type="datetime1">
              <a:rPr lang="en-US" smtClean="0">
                <a:solidFill>
                  <a:srgbClr val="F0A22E">
                    <a:shade val="75000"/>
                  </a:srgbClr>
                </a:solidFill>
              </a:rPr>
              <a:pPr/>
              <a:t>11/2/2018</a:t>
            </a:fld>
            <a:endParaRPr lang="en-US" dirty="0">
              <a:solidFill>
                <a:srgbClr val="F0A22E">
                  <a:shade val="75000"/>
                </a:srgbClr>
              </a:solidFill>
            </a:endParaRPr>
          </a:p>
        </p:txBody>
      </p:sp>
      <p:sp>
        <p:nvSpPr>
          <p:cNvPr id="21" name="Footer Placeholder 20"/>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E9C323F5-CCB1-43D0-886A-144EA1480F76}"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8259119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2714818-984F-4759-BF72-A33BDC1963BD}" type="datetime1">
              <a:rPr lang="en-US" smtClean="0">
                <a:solidFill>
                  <a:srgbClr val="F0A22E">
                    <a:shade val="75000"/>
                  </a:srgbClr>
                </a:solidFill>
              </a:rPr>
              <a:pPr/>
              <a:t>11/2/2018</a:t>
            </a:fld>
            <a:endParaRPr lang="en-US" dirty="0">
              <a:solidFill>
                <a:srgbClr val="F0A22E">
                  <a:shade val="75000"/>
                </a:srgbClr>
              </a:solidFill>
            </a:endParaRPr>
          </a:p>
        </p:txBody>
      </p:sp>
      <p:sp>
        <p:nvSpPr>
          <p:cNvPr id="24" name="Footer Placeholder 23"/>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AE48E017-1562-4B89-8DB7-B2EB4A9846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305634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685800" y="5849120"/>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Title 11"/>
          <p:cNvSpPr>
            <a:spLocks noGrp="1"/>
          </p:cNvSpPr>
          <p:nvPr>
            <p:ph type="title"/>
          </p:nvPr>
        </p:nvSpPr>
        <p:spPr>
          <a:xfrm>
            <a:off x="609600" y="5486400"/>
            <a:ext cx="112776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609602"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EA7E191-5F94-4FC1-B823-BD7CABF7FA06}" type="datetime1">
              <a:rPr lang="en-US" smtClean="0">
                <a:solidFill>
                  <a:srgbClr val="F0A22E">
                    <a:shade val="75000"/>
                  </a:srgbClr>
                </a:solidFill>
              </a:rPr>
              <a:pPr/>
              <a:t>11/2/2018</a:t>
            </a:fld>
            <a:endParaRPr lang="en-US" dirty="0">
              <a:solidFill>
                <a:srgbClr val="F0A22E">
                  <a:shade val="75000"/>
                </a:srgbClr>
              </a:solidFill>
            </a:endParaRPr>
          </a:p>
        </p:txBody>
      </p:sp>
      <p:sp>
        <p:nvSpPr>
          <p:cNvPr id="29" name="Footer Placeholder 28"/>
          <p:cNvSpPr>
            <a:spLocks noGrp="1"/>
          </p:cNvSpPr>
          <p:nvPr>
            <p:ph type="ftr" sz="quarter" idx="11"/>
          </p:nvPr>
        </p:nvSpPr>
        <p:spPr/>
        <p:txBody>
          <a:bodyPr/>
          <a:lstStyle/>
          <a:p>
            <a:endParaRPr lang="en-US" dirty="0">
              <a:solidFill>
                <a:srgbClr val="F0A22E">
                  <a:shade val="75000"/>
                </a:srgbClr>
              </a:solidFill>
            </a:endParaRPr>
          </a:p>
        </p:txBody>
      </p:sp>
      <p:sp>
        <p:nvSpPr>
          <p:cNvPr id="7" name="Slide Number Placeholder 6"/>
          <p:cNvSpPr>
            <a:spLocks noGrp="1"/>
          </p:cNvSpPr>
          <p:nvPr>
            <p:ph type="sldNum" sz="quarter" idx="12"/>
          </p:nvPr>
        </p:nvSpPr>
        <p:spPr/>
        <p:txBody>
          <a:bodyPr/>
          <a:lstStyle/>
          <a:p>
            <a:fld id="{E421C18C-BC21-4E88-A76A-84354B7D2735}"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30479558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88856D55-EFBE-4F9B-8A5F-09D42CA22A9B}" type="datetime1">
              <a:rPr lang="en-US" smtClean="0">
                <a:solidFill>
                  <a:srgbClr val="F0A22E">
                    <a:shade val="75000"/>
                  </a:srgbClr>
                </a:solidFill>
              </a:rPr>
              <a:pPr/>
              <a:t>11/2/2018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31" name="Slide Number Placeholder 30"/>
          <p:cNvSpPr>
            <a:spLocks noGrp="1"/>
          </p:cNvSpPr>
          <p:nvPr>
            <p:ph type="sldNum" sz="quarter" idx="12"/>
          </p:nvPr>
        </p:nvSpPr>
        <p:spPr/>
        <p:txBody>
          <a:bodyPr/>
          <a:lstStyle/>
          <a:p>
            <a:fld id="{4AAA7753-F670-4F04-8C9F-BAF271A22C98}" type="slidenum">
              <a:rPr lang="en-US" smtClean="0">
                <a:solidFill>
                  <a:srgbClr val="F0A22E">
                    <a:shade val="75000"/>
                  </a:srgbClr>
                </a:solidFill>
              </a:rPr>
              <a:pPr/>
              <a:t>‹#›</a:t>
            </a:fld>
            <a:endParaRPr lang="en-US" dirty="0">
              <a:solidFill>
                <a:srgbClr val="F0A22E">
                  <a:shade val="75000"/>
                </a:srgbClr>
              </a:solidFill>
            </a:endParaRPr>
          </a:p>
        </p:txBody>
      </p:sp>
      <p:sp>
        <p:nvSpPr>
          <p:cNvPr id="17" name="Title 16"/>
          <p:cNvSpPr>
            <a:spLocks noGrp="1"/>
          </p:cNvSpPr>
          <p:nvPr>
            <p:ph type="title"/>
          </p:nvPr>
        </p:nvSpPr>
        <p:spPr>
          <a:xfrm>
            <a:off x="508000" y="4993760"/>
            <a:ext cx="78232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2563048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CFCF5A-EA79-452C-A52C-1A2668C2E7DF}" type="datetime1">
              <a:rPr lang="en-US" smtClean="0">
                <a:solidFill>
                  <a:srgbClr val="F0A22E">
                    <a:shade val="75000"/>
                  </a:srgbClr>
                </a:solidFill>
              </a:rPr>
              <a:pPr/>
              <a:t>11/2/2018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4F2896D8-968D-411E-9828-85328260CB71}"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6897666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49279"/>
            <a:ext cx="2438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549279"/>
            <a:ext cx="83312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C4C28-BD4B-4892-9A2D-6E19BD753A9A}" type="datetime1">
              <a:rPr lang="en-US" smtClean="0">
                <a:solidFill>
                  <a:srgbClr val="F0A22E">
                    <a:shade val="75000"/>
                  </a:srgbClr>
                </a:solidFill>
              </a:rPr>
              <a:pPr/>
              <a:t>11/2/2018</a:t>
            </a:fld>
            <a:endParaRPr lang="en-US" dirty="0">
              <a:solidFill>
                <a:srgbClr val="F0A22E">
                  <a:shade val="75000"/>
                </a:srgbClr>
              </a:solidFill>
            </a:endParaRPr>
          </a:p>
        </p:txBody>
      </p:sp>
      <p:sp>
        <p:nvSpPr>
          <p:cNvPr id="5" name="Footer Placeholder 4"/>
          <p:cNvSpPr>
            <a:spLocks noGrp="1"/>
          </p:cNvSpPr>
          <p:nvPr>
            <p:ph type="ftr" sz="quarter" idx="11"/>
          </p:nvPr>
        </p:nvSpPr>
        <p:spPr/>
        <p:txBody>
          <a:bodyPr/>
          <a:lstStyle/>
          <a:p>
            <a:endParaRPr lang="en-US" dirty="0">
              <a:solidFill>
                <a:srgbClr val="F0A22E">
                  <a:shade val="75000"/>
                </a:srgbClr>
              </a:solidFill>
            </a:endParaRPr>
          </a:p>
        </p:txBody>
      </p:sp>
      <p:sp>
        <p:nvSpPr>
          <p:cNvPr id="6" name="Slide Number Placeholder 5"/>
          <p:cNvSpPr>
            <a:spLocks noGrp="1"/>
          </p:cNvSpPr>
          <p:nvPr>
            <p:ph type="sldNum" sz="quarter" idx="12"/>
          </p:nvPr>
        </p:nvSpPr>
        <p:spPr/>
        <p:txBody>
          <a:bodyPr/>
          <a:lstStyle/>
          <a:p>
            <a:fld id="{DCF83B6F-F574-4B78-8EDC-4A14AAA1B4E8}" type="slidenum">
              <a:rPr lang="en-US" smtClean="0">
                <a:solidFill>
                  <a:srgbClr val="F0A22E">
                    <a:shade val="75000"/>
                  </a:srgbClr>
                </a:solidFill>
              </a:rPr>
              <a:pPr/>
              <a:t>‹#›</a:t>
            </a:fld>
            <a:endParaRPr lang="en-US" dirty="0">
              <a:solidFill>
                <a:srgbClr val="F0A22E">
                  <a:shade val="75000"/>
                </a:srgbClr>
              </a:solidFill>
            </a:endParaRPr>
          </a:p>
        </p:txBody>
      </p:sp>
    </p:spTree>
    <p:extLst>
      <p:ext uri="{BB962C8B-B14F-4D97-AF65-F5344CB8AC3E}">
        <p14:creationId xmlns:p14="http://schemas.microsoft.com/office/powerpoint/2010/main" val="11734218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981200"/>
            <a:ext cx="10972800" cy="4114800"/>
          </a:xfrm>
        </p:spPr>
        <p:txBody>
          <a:bodyPr/>
          <a:lstStyle/>
          <a:p>
            <a:pPr lvl="0"/>
            <a:endParaRPr lang="en-US" noProof="0" dirty="0" smtClean="0"/>
          </a:p>
        </p:txBody>
      </p:sp>
      <p:sp>
        <p:nvSpPr>
          <p:cNvPr id="4" name="Rectangle 4"/>
          <p:cNvSpPr>
            <a:spLocks noGrp="1" noChangeArrowheads="1"/>
          </p:cNvSpPr>
          <p:nvPr>
            <p:ph type="dt" sz="half" idx="10"/>
          </p:nvPr>
        </p:nvSpPr>
        <p:spPr>
          <a:xfrm>
            <a:off x="609600" y="6245225"/>
            <a:ext cx="2844800" cy="476250"/>
          </a:xfrm>
          <a:prstGeom prst="rect">
            <a:avLst/>
          </a:prstGeom>
        </p:spPr>
        <p:txBody>
          <a:bodyPr/>
          <a:lstStyle>
            <a:lvl1pPr>
              <a:defRPr>
                <a:latin typeface="Arial" pitchFamily="34" charset="0"/>
                <a:cs typeface="+mn-cs"/>
              </a:defRPr>
            </a:lvl1pPr>
          </a:lstStyle>
          <a:p>
            <a:pPr>
              <a:defRPr/>
            </a:pPr>
            <a:endParaRPr lang="en-US" dirty="0">
              <a:solidFill>
                <a:srgbClr val="F0A22E">
                  <a:shade val="75000"/>
                </a:srgbClr>
              </a:solidFill>
            </a:endParaRPr>
          </a:p>
        </p:txBody>
      </p:sp>
      <p:sp>
        <p:nvSpPr>
          <p:cNvPr id="5" name="Rectangle 5"/>
          <p:cNvSpPr>
            <a:spLocks noGrp="1" noChangeArrowheads="1"/>
          </p:cNvSpPr>
          <p:nvPr>
            <p:ph type="ftr" sz="quarter" idx="11"/>
          </p:nvPr>
        </p:nvSpPr>
        <p:spPr>
          <a:xfrm>
            <a:off x="4165600" y="6245225"/>
            <a:ext cx="3860800" cy="476250"/>
          </a:xfrm>
          <a:prstGeom prst="rect">
            <a:avLst/>
          </a:prstGeom>
        </p:spPr>
        <p:txBody>
          <a:bodyPr/>
          <a:lstStyle>
            <a:lvl1pPr>
              <a:defRPr>
                <a:latin typeface="Arial" pitchFamily="34" charset="0"/>
                <a:cs typeface="+mn-cs"/>
              </a:defRPr>
            </a:lvl1pPr>
          </a:lstStyle>
          <a:p>
            <a:pPr>
              <a:defRPr/>
            </a:pPr>
            <a:endParaRPr lang="en-US" dirty="0">
              <a:solidFill>
                <a:srgbClr val="F0A22E">
                  <a:shade val="75000"/>
                </a:srgbClr>
              </a:solidFill>
            </a:endParaRPr>
          </a:p>
        </p:txBody>
      </p:sp>
      <p:sp>
        <p:nvSpPr>
          <p:cNvPr id="6" name="Rectangle 6"/>
          <p:cNvSpPr>
            <a:spLocks noGrp="1" noChangeArrowheads="1"/>
          </p:cNvSpPr>
          <p:nvPr>
            <p:ph type="sldNum" sz="quarter" idx="12"/>
          </p:nvPr>
        </p:nvSpPr>
        <p:spPr>
          <a:xfrm>
            <a:off x="8737600" y="6245225"/>
            <a:ext cx="2844800" cy="476250"/>
          </a:xfrm>
          <a:prstGeom prst="rect">
            <a:avLst/>
          </a:prstGeom>
        </p:spPr>
        <p:txBody>
          <a:bodyPr/>
          <a:lstStyle>
            <a:lvl1pPr>
              <a:defRPr>
                <a:latin typeface="Arial" pitchFamily="34" charset="0"/>
                <a:cs typeface="+mn-cs"/>
              </a:defRPr>
            </a:lvl1pPr>
          </a:lstStyle>
          <a:p>
            <a:pPr>
              <a:defRPr/>
            </a:pPr>
            <a:fld id="{05CB0182-B3DF-4A14-8B4E-14EB8DE391F1}" type="slidenum">
              <a:rPr lang="en-US">
                <a:solidFill>
                  <a:srgbClr val="F0A22E">
                    <a:shade val="75000"/>
                  </a:srgbClr>
                </a:solidFill>
              </a:rPr>
              <a:pPr>
                <a:defRPr/>
              </a:pPr>
              <a:t>‹#›</a:t>
            </a:fld>
            <a:endParaRPr lang="en-US" dirty="0">
              <a:solidFill>
                <a:srgbClr val="F0A22E">
                  <a:shade val="75000"/>
                </a:srgbClr>
              </a:solidFill>
            </a:endParaRPr>
          </a:p>
        </p:txBody>
      </p:sp>
    </p:spTree>
    <p:extLst>
      <p:ext uri="{BB962C8B-B14F-4D97-AF65-F5344CB8AC3E}">
        <p14:creationId xmlns:p14="http://schemas.microsoft.com/office/powerpoint/2010/main" val="2594573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10509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8" name="Text Placeholder 7"/>
          <p:cNvSpPr>
            <a:spLocks noGrp="1"/>
          </p:cNvSpPr>
          <p:nvPr>
            <p:ph type="body" idx="1"/>
          </p:nvPr>
        </p:nvSpPr>
        <p:spPr>
          <a:xfrm>
            <a:off x="406400" y="1554165"/>
            <a:ext cx="115824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8636000" y="76203"/>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pPr defTabSz="457200" fontAlgn="base">
              <a:spcBef>
                <a:spcPct val="0"/>
              </a:spcBef>
              <a:spcAft>
                <a:spcPct val="0"/>
              </a:spcAft>
            </a:pPr>
            <a:fld id="{9D1D110F-3F4E-48D9-B8AA-5D0E825AFDBA}" type="datetime1">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11/2/2018</a:t>
            </a:fld>
            <a:endParaRPr lang="en-US" dirty="0">
              <a:solidFill>
                <a:srgbClr val="F0A22E">
                  <a:shade val="75000"/>
                </a:srgbClr>
              </a:solidFill>
              <a:latin typeface="Arial" charset="0"/>
              <a:ea typeface="ＭＳ Ｐゴシック" pitchFamily="-65" charset="-128"/>
            </a:endParaRPr>
          </a:p>
        </p:txBody>
      </p:sp>
      <p:sp>
        <p:nvSpPr>
          <p:cNvPr id="28" name="Footer Placeholder 27"/>
          <p:cNvSpPr>
            <a:spLocks noGrp="1"/>
          </p:cNvSpPr>
          <p:nvPr>
            <p:ph type="ftr" sz="quarter" idx="3"/>
          </p:nvPr>
        </p:nvSpPr>
        <p:spPr>
          <a:xfrm>
            <a:off x="4165600" y="76203"/>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endParaRPr lang="en-US" dirty="0">
              <a:solidFill>
                <a:srgbClr val="F0A22E">
                  <a:shade val="75000"/>
                </a:srgbClr>
              </a:solidFill>
              <a:latin typeface="Arial" charset="0"/>
              <a:ea typeface="ＭＳ Ｐゴシック" pitchFamily="-65" charset="-128"/>
            </a:endParaRPr>
          </a:p>
        </p:txBody>
      </p:sp>
      <p:sp>
        <p:nvSpPr>
          <p:cNvPr id="5" name="Slide Number Placeholder 4"/>
          <p:cNvSpPr>
            <a:spLocks noGrp="1"/>
          </p:cNvSpPr>
          <p:nvPr>
            <p:ph type="sldNum" sz="quarter" idx="4"/>
          </p:nvPr>
        </p:nvSpPr>
        <p:spPr>
          <a:xfrm>
            <a:off x="10972800" y="6477003"/>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fld id="{F7968355-2378-41FA-8CC4-3B1A88165FB4}" type="slidenum">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a:t>
            </a:fld>
            <a:endParaRPr lang="en-US" dirty="0">
              <a:solidFill>
                <a:srgbClr val="F0A22E">
                  <a:shade val="75000"/>
                </a:srgbClr>
              </a:solidFill>
              <a:latin typeface="Arial" charset="0"/>
              <a:ea typeface="ＭＳ Ｐゴシック" pitchFamily="-65" charset="-128"/>
            </a:endParaRPr>
          </a:p>
        </p:txBody>
      </p:sp>
      <p:sp>
        <p:nvSpPr>
          <p:cNvPr id="10" name="Title Placeholder 9"/>
          <p:cNvSpPr>
            <a:spLocks noGrp="1"/>
          </p:cNvSpPr>
          <p:nvPr>
            <p:ph type="title"/>
          </p:nvPr>
        </p:nvSpPr>
        <p:spPr>
          <a:xfrm>
            <a:off x="406400" y="457200"/>
            <a:ext cx="115824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685800" y="10509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Straight Connector 11"/>
          <p:cNvSpPr>
            <a:spLocks noChangeShapeType="1"/>
          </p:cNvSpPr>
          <p:nvPr/>
        </p:nvSpPr>
        <p:spPr bwMode="auto">
          <a:xfrm>
            <a:off x="685800" y="105798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3522212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98" r:id="rId12"/>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10509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8" name="Text Placeholder 7"/>
          <p:cNvSpPr>
            <a:spLocks noGrp="1"/>
          </p:cNvSpPr>
          <p:nvPr>
            <p:ph type="body" idx="1"/>
          </p:nvPr>
        </p:nvSpPr>
        <p:spPr>
          <a:xfrm>
            <a:off x="406400" y="1554165"/>
            <a:ext cx="115824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8636000" y="76203"/>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pPr defTabSz="457200" fontAlgn="base">
              <a:spcBef>
                <a:spcPct val="0"/>
              </a:spcBef>
              <a:spcAft>
                <a:spcPct val="0"/>
              </a:spcAft>
            </a:pPr>
            <a:fld id="{9D1D110F-3F4E-48D9-B8AA-5D0E825AFDBA}" type="datetime1">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11/2/2018</a:t>
            </a:fld>
            <a:endParaRPr lang="en-US" dirty="0">
              <a:solidFill>
                <a:srgbClr val="F0A22E">
                  <a:shade val="75000"/>
                </a:srgbClr>
              </a:solidFill>
              <a:latin typeface="Arial" charset="0"/>
              <a:ea typeface="ＭＳ Ｐゴシック" pitchFamily="-65" charset="-128"/>
            </a:endParaRPr>
          </a:p>
        </p:txBody>
      </p:sp>
      <p:sp>
        <p:nvSpPr>
          <p:cNvPr id="28" name="Footer Placeholder 27"/>
          <p:cNvSpPr>
            <a:spLocks noGrp="1"/>
          </p:cNvSpPr>
          <p:nvPr>
            <p:ph type="ftr" sz="quarter" idx="3"/>
          </p:nvPr>
        </p:nvSpPr>
        <p:spPr>
          <a:xfrm>
            <a:off x="4165600" y="76203"/>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endParaRPr lang="en-US" dirty="0">
              <a:solidFill>
                <a:srgbClr val="F0A22E">
                  <a:shade val="75000"/>
                </a:srgbClr>
              </a:solidFill>
              <a:latin typeface="Arial" charset="0"/>
              <a:ea typeface="ＭＳ Ｐゴシック" pitchFamily="-65" charset="-128"/>
            </a:endParaRPr>
          </a:p>
        </p:txBody>
      </p:sp>
      <p:sp>
        <p:nvSpPr>
          <p:cNvPr id="5" name="Slide Number Placeholder 4"/>
          <p:cNvSpPr>
            <a:spLocks noGrp="1"/>
          </p:cNvSpPr>
          <p:nvPr>
            <p:ph type="sldNum" sz="quarter" idx="4"/>
          </p:nvPr>
        </p:nvSpPr>
        <p:spPr>
          <a:xfrm>
            <a:off x="10972800" y="6477003"/>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fld id="{F7968355-2378-41FA-8CC4-3B1A88165FB4}" type="slidenum">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a:t>
            </a:fld>
            <a:endParaRPr lang="en-US" dirty="0">
              <a:solidFill>
                <a:srgbClr val="F0A22E">
                  <a:shade val="75000"/>
                </a:srgbClr>
              </a:solidFill>
              <a:latin typeface="Arial" charset="0"/>
              <a:ea typeface="ＭＳ Ｐゴシック" pitchFamily="-65" charset="-128"/>
            </a:endParaRPr>
          </a:p>
        </p:txBody>
      </p:sp>
      <p:sp>
        <p:nvSpPr>
          <p:cNvPr id="10" name="Title Placeholder 9"/>
          <p:cNvSpPr>
            <a:spLocks noGrp="1"/>
          </p:cNvSpPr>
          <p:nvPr>
            <p:ph type="title"/>
          </p:nvPr>
        </p:nvSpPr>
        <p:spPr>
          <a:xfrm>
            <a:off x="406400" y="457200"/>
            <a:ext cx="115824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685800" y="10509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Straight Connector 11"/>
          <p:cNvSpPr>
            <a:spLocks noChangeShapeType="1"/>
          </p:cNvSpPr>
          <p:nvPr/>
        </p:nvSpPr>
        <p:spPr bwMode="auto">
          <a:xfrm>
            <a:off x="685800" y="105798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8217554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10509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8" name="Text Placeholder 7"/>
          <p:cNvSpPr>
            <a:spLocks noGrp="1"/>
          </p:cNvSpPr>
          <p:nvPr>
            <p:ph type="body" idx="1"/>
          </p:nvPr>
        </p:nvSpPr>
        <p:spPr>
          <a:xfrm>
            <a:off x="406400" y="1554165"/>
            <a:ext cx="115824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8636000" y="76203"/>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pPr defTabSz="457200" fontAlgn="base">
              <a:spcBef>
                <a:spcPct val="0"/>
              </a:spcBef>
              <a:spcAft>
                <a:spcPct val="0"/>
              </a:spcAft>
            </a:pPr>
            <a:fld id="{9D1D110F-3F4E-48D9-B8AA-5D0E825AFDBA}" type="datetime1">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11/2/2018</a:t>
            </a:fld>
            <a:endParaRPr lang="en-US" dirty="0">
              <a:solidFill>
                <a:srgbClr val="F0A22E">
                  <a:shade val="75000"/>
                </a:srgbClr>
              </a:solidFill>
              <a:latin typeface="Arial" charset="0"/>
              <a:ea typeface="ＭＳ Ｐゴシック" pitchFamily="-65" charset="-128"/>
            </a:endParaRPr>
          </a:p>
        </p:txBody>
      </p:sp>
      <p:sp>
        <p:nvSpPr>
          <p:cNvPr id="28" name="Footer Placeholder 27"/>
          <p:cNvSpPr>
            <a:spLocks noGrp="1"/>
          </p:cNvSpPr>
          <p:nvPr>
            <p:ph type="ftr" sz="quarter" idx="3"/>
          </p:nvPr>
        </p:nvSpPr>
        <p:spPr>
          <a:xfrm>
            <a:off x="4165600" y="76203"/>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endParaRPr lang="en-US" dirty="0">
              <a:solidFill>
                <a:srgbClr val="F0A22E">
                  <a:shade val="75000"/>
                </a:srgbClr>
              </a:solidFill>
              <a:latin typeface="Arial" charset="0"/>
              <a:ea typeface="ＭＳ Ｐゴシック" pitchFamily="-65" charset="-128"/>
            </a:endParaRPr>
          </a:p>
        </p:txBody>
      </p:sp>
      <p:sp>
        <p:nvSpPr>
          <p:cNvPr id="5" name="Slide Number Placeholder 4"/>
          <p:cNvSpPr>
            <a:spLocks noGrp="1"/>
          </p:cNvSpPr>
          <p:nvPr>
            <p:ph type="sldNum" sz="quarter" idx="4"/>
          </p:nvPr>
        </p:nvSpPr>
        <p:spPr>
          <a:xfrm>
            <a:off x="10972800" y="6477003"/>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pPr defTabSz="457200" fontAlgn="base">
              <a:spcBef>
                <a:spcPct val="0"/>
              </a:spcBef>
              <a:spcAft>
                <a:spcPct val="0"/>
              </a:spcAft>
            </a:pPr>
            <a:fld id="{F7968355-2378-41FA-8CC4-3B1A88165FB4}" type="slidenum">
              <a:rPr lang="en-US" smtClean="0">
                <a:solidFill>
                  <a:srgbClr val="F0A22E">
                    <a:shade val="75000"/>
                  </a:srgbClr>
                </a:solidFill>
                <a:latin typeface="Arial" charset="0"/>
                <a:ea typeface="ＭＳ Ｐゴシック" pitchFamily="-65" charset="-128"/>
              </a:rPr>
              <a:pPr defTabSz="457200" fontAlgn="base">
                <a:spcBef>
                  <a:spcPct val="0"/>
                </a:spcBef>
                <a:spcAft>
                  <a:spcPct val="0"/>
                </a:spcAft>
              </a:pPr>
              <a:t>‹#›</a:t>
            </a:fld>
            <a:endParaRPr lang="en-US" dirty="0">
              <a:solidFill>
                <a:srgbClr val="F0A22E">
                  <a:shade val="75000"/>
                </a:srgbClr>
              </a:solidFill>
              <a:latin typeface="Arial" charset="0"/>
              <a:ea typeface="ＭＳ Ｐゴシック" pitchFamily="-65" charset="-128"/>
            </a:endParaRPr>
          </a:p>
        </p:txBody>
      </p:sp>
      <p:sp>
        <p:nvSpPr>
          <p:cNvPr id="10" name="Title Placeholder 9"/>
          <p:cNvSpPr>
            <a:spLocks noGrp="1"/>
          </p:cNvSpPr>
          <p:nvPr>
            <p:ph type="title"/>
          </p:nvPr>
        </p:nvSpPr>
        <p:spPr>
          <a:xfrm>
            <a:off x="406400" y="457200"/>
            <a:ext cx="115824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685800" y="10509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2" name="Straight Connector 11"/>
          <p:cNvSpPr>
            <a:spLocks noChangeShapeType="1"/>
          </p:cNvSpPr>
          <p:nvPr/>
        </p:nvSpPr>
        <p:spPr bwMode="auto">
          <a:xfrm>
            <a:off x="685800" y="105798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Tree>
    <p:extLst>
      <p:ext uri="{BB962C8B-B14F-4D97-AF65-F5344CB8AC3E}">
        <p14:creationId xmlns:p14="http://schemas.microsoft.com/office/powerpoint/2010/main" val="152118500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cdc.gov/niosh/topics/ptd/"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8.png"/><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80521" y="4680214"/>
            <a:ext cx="5071201" cy="1655762"/>
          </a:xfrm>
        </p:spPr>
        <p:txBody>
          <a:bodyPr>
            <a:normAutofit/>
          </a:bodyPr>
          <a:lstStyle/>
          <a:p>
            <a:r>
              <a:rPr lang="en-US" sz="4000" dirty="0"/>
              <a:t>Mike Toole</a:t>
            </a:r>
            <a:r>
              <a:rPr lang="en-US" dirty="0"/>
              <a:t>, </a:t>
            </a:r>
            <a:r>
              <a:rPr lang="en-US" sz="2000" dirty="0"/>
              <a:t>PhD, </a:t>
            </a:r>
            <a:r>
              <a:rPr lang="en-US" sz="2000" dirty="0" smtClean="0"/>
              <a:t>PE (PA), </a:t>
            </a:r>
            <a:r>
              <a:rPr lang="en-US" sz="2000" dirty="0"/>
              <a:t>F.ASCE</a:t>
            </a:r>
            <a:endParaRPr lang="en-US" dirty="0"/>
          </a:p>
          <a:p>
            <a:r>
              <a:rPr lang="en-US" dirty="0" smtClean="0"/>
              <a:t>Dean, College of Engineering</a:t>
            </a:r>
          </a:p>
          <a:p>
            <a:r>
              <a:rPr lang="en-US" dirty="0" smtClean="0"/>
              <a:t>University of Toledo</a:t>
            </a:r>
          </a:p>
        </p:txBody>
      </p:sp>
      <p:sp>
        <p:nvSpPr>
          <p:cNvPr id="4" name="TextBox 3"/>
          <p:cNvSpPr txBox="1"/>
          <p:nvPr/>
        </p:nvSpPr>
        <p:spPr>
          <a:xfrm>
            <a:off x="781665" y="2725554"/>
            <a:ext cx="10596715" cy="1077218"/>
          </a:xfrm>
          <a:prstGeom prst="rect">
            <a:avLst/>
          </a:prstGeom>
          <a:noFill/>
        </p:spPr>
        <p:txBody>
          <a:bodyPr wrap="square" rtlCol="0">
            <a:spAutoFit/>
          </a:bodyPr>
          <a:lstStyle/>
          <a:p>
            <a:pPr algn="ctr"/>
            <a:r>
              <a:rPr lang="en-US" sz="3200" dirty="0" smtClean="0"/>
              <a:t>Engineers Foundation of Ohio </a:t>
            </a:r>
            <a:r>
              <a:rPr lang="en-US" sz="3200" dirty="0"/>
              <a:t>Fall </a:t>
            </a:r>
            <a:r>
              <a:rPr lang="en-US" sz="3200" dirty="0" err="1"/>
              <a:t>CPD</a:t>
            </a:r>
            <a:r>
              <a:rPr lang="en-US" sz="3200" dirty="0"/>
              <a:t> </a:t>
            </a:r>
            <a:r>
              <a:rPr lang="en-US" sz="3200" dirty="0" smtClean="0"/>
              <a:t>Conference</a:t>
            </a:r>
          </a:p>
          <a:p>
            <a:pPr algn="ctr"/>
            <a:r>
              <a:rPr lang="en-US" sz="3200" dirty="0" smtClean="0"/>
              <a:t>November 2, </a:t>
            </a:r>
            <a:r>
              <a:rPr lang="en-US" sz="3200" dirty="0"/>
              <a:t>2018</a:t>
            </a:r>
          </a:p>
        </p:txBody>
      </p:sp>
      <p:sp>
        <p:nvSpPr>
          <p:cNvPr id="7" name="TextBox 6"/>
          <p:cNvSpPr txBox="1"/>
          <p:nvPr/>
        </p:nvSpPr>
        <p:spPr>
          <a:xfrm>
            <a:off x="1983658" y="766777"/>
            <a:ext cx="7991060" cy="1754326"/>
          </a:xfrm>
          <a:prstGeom prst="rect">
            <a:avLst/>
          </a:prstGeom>
          <a:noFill/>
        </p:spPr>
        <p:txBody>
          <a:bodyPr wrap="square" rtlCol="0">
            <a:spAutoFit/>
          </a:bodyPr>
          <a:lstStyle/>
          <a:p>
            <a:pPr algn="ctr"/>
            <a:r>
              <a:rPr lang="en-US" sz="5400" b="1" dirty="0" smtClean="0"/>
              <a:t>Design for Safety and the Triple Bottom Line</a:t>
            </a:r>
            <a:endParaRPr lang="en-US" sz="16600" dirty="0"/>
          </a:p>
        </p:txBody>
      </p:sp>
      <p:pic>
        <p:nvPicPr>
          <p:cNvPr id="1026" name="Picture 2" descr="Image result for university of toledo college of engineering logo download"/>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528571" y="4737654"/>
            <a:ext cx="2512969" cy="151077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895440" y="5709819"/>
            <a:ext cx="3266826" cy="1077218"/>
          </a:xfrm>
          <a:prstGeom prst="rect">
            <a:avLst/>
          </a:prstGeom>
        </p:spPr>
        <p:txBody>
          <a:bodyPr wrap="square">
            <a:spAutoFit/>
          </a:bodyPr>
          <a:lstStyle/>
          <a:p>
            <a:r>
              <a:rPr lang="en-US" sz="1600" dirty="0"/>
              <a:t>Based </a:t>
            </a:r>
            <a:r>
              <a:rPr lang="en-US" sz="1600" dirty="0" smtClean="0"/>
              <a:t>in part on </a:t>
            </a:r>
            <a:r>
              <a:rPr lang="en-US" sz="1600" dirty="0"/>
              <a:t>past presentations </a:t>
            </a:r>
            <a:r>
              <a:rPr lang="en-US" sz="1600" dirty="0" smtClean="0"/>
              <a:t>with Dr. John Gambatese</a:t>
            </a:r>
            <a:endParaRPr lang="en-US" sz="1600" dirty="0"/>
          </a:p>
          <a:p>
            <a:r>
              <a:rPr lang="en-US" sz="1600" dirty="0"/>
              <a:t>Professor</a:t>
            </a:r>
            <a:r>
              <a:rPr lang="en-US" sz="1600" dirty="0" smtClean="0"/>
              <a:t>, </a:t>
            </a:r>
            <a:r>
              <a:rPr lang="en-US" sz="1600" dirty="0"/>
              <a:t>Civil and </a:t>
            </a:r>
            <a:r>
              <a:rPr lang="en-US" sz="1600" dirty="0" smtClean="0"/>
              <a:t>Const. </a:t>
            </a:r>
            <a:r>
              <a:rPr lang="en-US" sz="1600" dirty="0"/>
              <a:t>Engineering, Oregon State </a:t>
            </a:r>
            <a:r>
              <a:rPr lang="en-US" sz="1600" dirty="0" smtClean="0"/>
              <a:t>Univ.</a:t>
            </a:r>
            <a:endParaRPr lang="en-US" sz="1600" dirty="0"/>
          </a:p>
        </p:txBody>
      </p:sp>
    </p:spTree>
    <p:extLst>
      <p:ext uri="{BB962C8B-B14F-4D97-AF65-F5344CB8AC3E}">
        <p14:creationId xmlns:p14="http://schemas.microsoft.com/office/powerpoint/2010/main" val="5020852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83" y="279779"/>
            <a:ext cx="8686800" cy="838200"/>
          </a:xfrm>
        </p:spPr>
        <p:txBody>
          <a:bodyPr>
            <a:normAutofit/>
          </a:bodyPr>
          <a:lstStyle/>
          <a:p>
            <a:r>
              <a:rPr lang="en-US" sz="4000" dirty="0"/>
              <a:t>Overview</a:t>
            </a:r>
          </a:p>
        </p:txBody>
      </p:sp>
      <p:sp>
        <p:nvSpPr>
          <p:cNvPr id="3" name="Content Placeholder 2"/>
          <p:cNvSpPr>
            <a:spLocks noGrp="1"/>
          </p:cNvSpPr>
          <p:nvPr>
            <p:ph idx="1"/>
          </p:nvPr>
        </p:nvSpPr>
        <p:spPr>
          <a:xfrm>
            <a:off x="238539" y="1205949"/>
            <a:ext cx="7128279" cy="5652051"/>
          </a:xfrm>
        </p:spPr>
        <p:txBody>
          <a:bodyPr>
            <a:normAutofit/>
          </a:bodyPr>
          <a:lstStyle/>
          <a:p>
            <a:r>
              <a:rPr lang="en-US" sz="2800" b="1" dirty="0"/>
              <a:t>Triple Bottom Line and Social Sustainability</a:t>
            </a:r>
          </a:p>
          <a:p>
            <a:r>
              <a:rPr lang="en-US" sz="2800" b="1" dirty="0"/>
              <a:t>We all have a Role to Play in Site Safety </a:t>
            </a:r>
          </a:p>
          <a:p>
            <a:r>
              <a:rPr lang="en-US" sz="2800" b="1" dirty="0" err="1" smtClean="0"/>
              <a:t>DfS</a:t>
            </a:r>
            <a:r>
              <a:rPr lang="en-US" sz="2800" b="1" dirty="0" smtClean="0"/>
              <a:t> </a:t>
            </a:r>
            <a:r>
              <a:rPr lang="en-US" sz="2800" b="1" dirty="0"/>
              <a:t>Concept and Benefits</a:t>
            </a:r>
          </a:p>
          <a:p>
            <a:r>
              <a:rPr lang="en-US" sz="2800" b="1" dirty="0"/>
              <a:t>Integrated Design and Construction</a:t>
            </a:r>
          </a:p>
          <a:p>
            <a:r>
              <a:rPr lang="en-US" sz="2800" b="1" dirty="0" err="1" smtClean="0"/>
              <a:t>DfS</a:t>
            </a:r>
            <a:r>
              <a:rPr lang="en-US" sz="2800" b="1" dirty="0" smtClean="0"/>
              <a:t> </a:t>
            </a:r>
            <a:r>
              <a:rPr lang="en-US" sz="2800" b="1" dirty="0"/>
              <a:t>Examples</a:t>
            </a:r>
          </a:p>
          <a:p>
            <a:r>
              <a:rPr lang="en-US" sz="2800" b="1" dirty="0" err="1" smtClean="0"/>
              <a:t>DfS</a:t>
            </a:r>
            <a:r>
              <a:rPr lang="en-US" sz="2800" b="1" dirty="0" smtClean="0"/>
              <a:t> </a:t>
            </a:r>
            <a:r>
              <a:rPr lang="en-US" sz="2800" b="1" dirty="0"/>
              <a:t>has Momentum</a:t>
            </a:r>
          </a:p>
          <a:p>
            <a:r>
              <a:rPr lang="en-US" sz="2800" b="1" dirty="0" err="1" smtClean="0"/>
              <a:t>DfS</a:t>
            </a:r>
            <a:r>
              <a:rPr lang="en-US" sz="2800" b="1" dirty="0" smtClean="0"/>
              <a:t> </a:t>
            </a:r>
            <a:r>
              <a:rPr lang="en-US" sz="2800" b="1" dirty="0"/>
              <a:t>Processes and Tools</a:t>
            </a:r>
          </a:p>
          <a:p>
            <a:r>
              <a:rPr lang="en-US" sz="2800" b="1" dirty="0"/>
              <a:t>Implementing </a:t>
            </a:r>
            <a:r>
              <a:rPr lang="en-US" sz="2800" b="1" dirty="0" err="1" smtClean="0"/>
              <a:t>DfS</a:t>
            </a:r>
            <a:endParaRPr lang="en-US" sz="2800" b="1" dirty="0"/>
          </a:p>
        </p:txBody>
      </p:sp>
      <p:pic>
        <p:nvPicPr>
          <p:cNvPr id="10" name="Picture 9" descr="MCj04395870000[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95008" y="2729944"/>
            <a:ext cx="3986784" cy="3626852"/>
          </a:xfrm>
          <a:prstGeom prst="rect">
            <a:avLst/>
          </a:prstGeom>
          <a:noFill/>
        </p:spPr>
      </p:pic>
      <p:pic>
        <p:nvPicPr>
          <p:cNvPr id="11" name="Picture 7" descr="PtD_logo_colo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159626" y="3650171"/>
            <a:ext cx="1168854" cy="782742"/>
          </a:xfrm>
          <a:prstGeom prst="rect">
            <a:avLst/>
          </a:prstGeom>
          <a:noFill/>
        </p:spPr>
      </p:pic>
      <p:sp>
        <p:nvSpPr>
          <p:cNvPr id="12" name="Text Box 9"/>
          <p:cNvSpPr txBox="1">
            <a:spLocks noChangeArrowheads="1"/>
          </p:cNvSpPr>
          <p:nvPr/>
        </p:nvSpPr>
        <p:spPr bwMode="auto">
          <a:xfrm>
            <a:off x="8002258" y="4930331"/>
            <a:ext cx="1667855"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Work premises and facilities</a:t>
            </a:r>
          </a:p>
        </p:txBody>
      </p:sp>
      <p:sp>
        <p:nvSpPr>
          <p:cNvPr id="13" name="Text Box 10"/>
          <p:cNvSpPr txBox="1">
            <a:spLocks noChangeArrowheads="1"/>
          </p:cNvSpPr>
          <p:nvPr/>
        </p:nvSpPr>
        <p:spPr bwMode="auto">
          <a:xfrm>
            <a:off x="10328480" y="3394139"/>
            <a:ext cx="1316736"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Tools and equipment</a:t>
            </a:r>
          </a:p>
        </p:txBody>
      </p:sp>
      <p:sp>
        <p:nvSpPr>
          <p:cNvPr id="14" name="Text Box 11"/>
          <p:cNvSpPr txBox="1">
            <a:spLocks noChangeArrowheads="1"/>
          </p:cNvSpPr>
          <p:nvPr/>
        </p:nvSpPr>
        <p:spPr bwMode="auto">
          <a:xfrm>
            <a:off x="9158048" y="2918652"/>
            <a:ext cx="1085832" cy="307777"/>
          </a:xfrm>
          <a:prstGeom prst="rect">
            <a:avLst/>
          </a:prstGeom>
          <a:noFill/>
          <a:ln w="9525">
            <a:noFill/>
            <a:miter lim="800000"/>
            <a:headEnd/>
            <a:tailEnd/>
          </a:ln>
          <a:effectLst/>
        </p:spPr>
        <p:txBody>
          <a:bodyPr wrap="square">
            <a:spAutoFit/>
          </a:bodyPr>
          <a:lstStyle/>
          <a:p>
            <a:pPr>
              <a:spcBef>
                <a:spcPct val="50000"/>
              </a:spcBef>
            </a:pPr>
            <a:r>
              <a:rPr lang="en-US" sz="1400" b="1" dirty="0"/>
              <a:t>Processes</a:t>
            </a:r>
          </a:p>
        </p:txBody>
      </p:sp>
      <p:sp>
        <p:nvSpPr>
          <p:cNvPr id="15" name="Text Box 12"/>
          <p:cNvSpPr txBox="1">
            <a:spLocks noChangeArrowheads="1"/>
          </p:cNvSpPr>
          <p:nvPr/>
        </p:nvSpPr>
        <p:spPr bwMode="auto">
          <a:xfrm>
            <a:off x="7813546" y="3613596"/>
            <a:ext cx="1198198" cy="307777"/>
          </a:xfrm>
          <a:prstGeom prst="rect">
            <a:avLst/>
          </a:prstGeom>
          <a:noFill/>
          <a:ln w="9525">
            <a:noFill/>
            <a:miter lim="800000"/>
            <a:headEnd/>
            <a:tailEnd/>
          </a:ln>
          <a:effectLst/>
        </p:spPr>
        <p:txBody>
          <a:bodyPr wrap="square">
            <a:spAutoFit/>
          </a:bodyPr>
          <a:lstStyle/>
          <a:p>
            <a:pPr>
              <a:spcBef>
                <a:spcPct val="50000"/>
              </a:spcBef>
            </a:pPr>
            <a:r>
              <a:rPr lang="en-US" sz="1400" b="1" dirty="0"/>
              <a:t>Products</a:t>
            </a:r>
          </a:p>
        </p:txBody>
      </p:sp>
      <p:sp>
        <p:nvSpPr>
          <p:cNvPr id="16" name="Text Box 13"/>
          <p:cNvSpPr txBox="1">
            <a:spLocks noChangeArrowheads="1"/>
          </p:cNvSpPr>
          <p:nvPr/>
        </p:nvSpPr>
        <p:spPr bwMode="auto">
          <a:xfrm>
            <a:off x="9776793" y="4863544"/>
            <a:ext cx="1679447" cy="738664"/>
          </a:xfrm>
          <a:prstGeom prst="rect">
            <a:avLst/>
          </a:prstGeom>
          <a:noFill/>
          <a:ln w="9525">
            <a:noFill/>
            <a:miter lim="800000"/>
            <a:headEnd/>
            <a:tailEnd/>
          </a:ln>
          <a:effectLst/>
        </p:spPr>
        <p:txBody>
          <a:bodyPr wrap="square">
            <a:spAutoFit/>
          </a:bodyPr>
          <a:lstStyle/>
          <a:p>
            <a:pPr algn="ctr">
              <a:spcBef>
                <a:spcPct val="50000"/>
              </a:spcBef>
            </a:pPr>
            <a:r>
              <a:rPr lang="en-US" sz="1400" b="1" dirty="0"/>
              <a:t>Work methods and organization of work</a:t>
            </a:r>
          </a:p>
        </p:txBody>
      </p:sp>
      <p:sp>
        <p:nvSpPr>
          <p:cNvPr id="17" name="Text Box 25"/>
          <p:cNvSpPr txBox="1">
            <a:spLocks noChangeArrowheads="1"/>
          </p:cNvSpPr>
          <p:nvPr/>
        </p:nvSpPr>
        <p:spPr bwMode="auto">
          <a:xfrm>
            <a:off x="7543801" y="1418622"/>
            <a:ext cx="4520380" cy="861774"/>
          </a:xfrm>
          <a:prstGeom prst="rect">
            <a:avLst/>
          </a:prstGeom>
          <a:noFill/>
          <a:ln w="9525">
            <a:noFill/>
            <a:miter lim="800000"/>
            <a:headEnd/>
            <a:tailEnd/>
          </a:ln>
          <a:effectLst/>
        </p:spPr>
        <p:txBody>
          <a:bodyPr wrap="square">
            <a:spAutoFit/>
          </a:bodyPr>
          <a:lstStyle/>
          <a:p>
            <a:pPr algn="ctr">
              <a:spcBef>
                <a:spcPct val="50000"/>
              </a:spcBef>
            </a:pPr>
            <a:r>
              <a:rPr lang="en-US" sz="2000" b="1" dirty="0" smtClean="0">
                <a:solidFill>
                  <a:srgbClr val="FF0000"/>
                </a:solidFill>
                <a:latin typeface="Myriad Pro"/>
              </a:rPr>
              <a:t>Design </a:t>
            </a:r>
            <a:r>
              <a:rPr lang="en-US" sz="2000" b="1" dirty="0">
                <a:solidFill>
                  <a:srgbClr val="FF0000"/>
                </a:solidFill>
                <a:latin typeface="Myriad Pro"/>
              </a:rPr>
              <a:t>for </a:t>
            </a:r>
            <a:r>
              <a:rPr lang="en-US" sz="2000" b="1" dirty="0" smtClean="0">
                <a:solidFill>
                  <a:srgbClr val="FF0000"/>
                </a:solidFill>
                <a:latin typeface="Myriad Pro"/>
              </a:rPr>
              <a:t>Safety (</a:t>
            </a:r>
            <a:r>
              <a:rPr lang="en-US" sz="2000" b="1" dirty="0" err="1" smtClean="0">
                <a:solidFill>
                  <a:srgbClr val="FF0000"/>
                </a:solidFill>
                <a:latin typeface="Myriad Pro"/>
              </a:rPr>
              <a:t>DfS</a:t>
            </a:r>
            <a:r>
              <a:rPr lang="en-US" sz="2000" b="1" dirty="0" smtClean="0">
                <a:solidFill>
                  <a:srgbClr val="FF0000"/>
                </a:solidFill>
                <a:latin typeface="Myriad Pro"/>
              </a:rPr>
              <a:t>)</a:t>
            </a:r>
          </a:p>
          <a:p>
            <a:pPr algn="ctr">
              <a:spcBef>
                <a:spcPct val="50000"/>
              </a:spcBef>
            </a:pPr>
            <a:r>
              <a:rPr lang="en-US" sz="2000" b="1" dirty="0" smtClean="0">
                <a:solidFill>
                  <a:srgbClr val="FF0000"/>
                </a:solidFill>
                <a:latin typeface="Myriad Pro"/>
              </a:rPr>
              <a:t>= Prevention </a:t>
            </a:r>
            <a:r>
              <a:rPr lang="en-US" sz="2000" b="1" dirty="0">
                <a:solidFill>
                  <a:srgbClr val="FF0000"/>
                </a:solidFill>
                <a:latin typeface="Myriad Pro"/>
              </a:rPr>
              <a:t>through </a:t>
            </a:r>
            <a:r>
              <a:rPr lang="en-US" sz="2000" b="1" dirty="0" smtClean="0">
                <a:solidFill>
                  <a:srgbClr val="FF0000"/>
                </a:solidFill>
                <a:latin typeface="Myriad Pro"/>
              </a:rPr>
              <a:t>Design (PtD)</a:t>
            </a:r>
            <a:endParaRPr lang="en-US" sz="2000" b="1" dirty="0">
              <a:solidFill>
                <a:srgbClr val="FF0000"/>
              </a:solidFill>
              <a:latin typeface="Myriad Pro"/>
            </a:endParaRPr>
          </a:p>
        </p:txBody>
      </p:sp>
    </p:spTree>
    <p:extLst>
      <p:ext uri="{BB962C8B-B14F-4D97-AF65-F5344CB8AC3E}">
        <p14:creationId xmlns:p14="http://schemas.microsoft.com/office/powerpoint/2010/main" val="116617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 y="5843"/>
            <a:ext cx="12192000" cy="6852157"/>
          </a:xfrm>
          <a:prstGeom prst="rect">
            <a:avLst/>
          </a:prstGeom>
        </p:spPr>
      </p:pic>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3</a:t>
            </a:fld>
            <a:endParaRPr lang="en-US" dirty="0">
              <a:solidFill>
                <a:srgbClr val="F0A22E">
                  <a:shade val="75000"/>
                </a:srgbClr>
              </a:solidFill>
            </a:endParaRPr>
          </a:p>
        </p:txBody>
      </p:sp>
    </p:spTree>
    <p:extLst>
      <p:ext uri="{BB962C8B-B14F-4D97-AF65-F5344CB8AC3E}">
        <p14:creationId xmlns:p14="http://schemas.microsoft.com/office/powerpoint/2010/main" val="39943744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0348" y="102798"/>
            <a:ext cx="8401878" cy="1169411"/>
          </a:xfrm>
        </p:spPr>
        <p:txBody>
          <a:bodyPr>
            <a:normAutofit/>
          </a:bodyPr>
          <a:lstStyle/>
          <a:p>
            <a:r>
              <a:rPr lang="en-US" sz="4000" dirty="0"/>
              <a:t>Triple Bottom Line</a:t>
            </a:r>
          </a:p>
        </p:txBody>
      </p:sp>
      <p:sp>
        <p:nvSpPr>
          <p:cNvPr id="6" name="Content Placeholder 5"/>
          <p:cNvSpPr>
            <a:spLocks noGrp="1"/>
          </p:cNvSpPr>
          <p:nvPr>
            <p:ph idx="1"/>
          </p:nvPr>
        </p:nvSpPr>
        <p:spPr>
          <a:xfrm>
            <a:off x="364436" y="1272209"/>
            <a:ext cx="5903844" cy="4820533"/>
          </a:xfrm>
        </p:spPr>
        <p:txBody>
          <a:bodyPr>
            <a:normAutofit/>
          </a:bodyPr>
          <a:lstStyle/>
          <a:p>
            <a:pPr marL="0" indent="0">
              <a:buNone/>
            </a:pPr>
            <a:r>
              <a:rPr lang="en-US" dirty="0"/>
              <a:t>“All businesses can and must help society achieve three goals that are linked – </a:t>
            </a:r>
            <a:r>
              <a:rPr lang="en-US" b="1" dirty="0"/>
              <a:t>economic</a:t>
            </a:r>
            <a:r>
              <a:rPr lang="en-US" dirty="0"/>
              <a:t> prosperity, </a:t>
            </a:r>
            <a:r>
              <a:rPr lang="en-US" b="1" dirty="0"/>
              <a:t>environmental</a:t>
            </a:r>
            <a:r>
              <a:rPr lang="en-US" dirty="0"/>
              <a:t> protection and </a:t>
            </a:r>
            <a:r>
              <a:rPr lang="en-US" b="1" dirty="0"/>
              <a:t>social</a:t>
            </a:r>
            <a:r>
              <a:rPr lang="en-US" dirty="0"/>
              <a:t> equity</a:t>
            </a:r>
            <a:r>
              <a:rPr lang="en-US" dirty="0" smtClean="0"/>
              <a:t>.”</a:t>
            </a:r>
          </a:p>
        </p:txBody>
      </p:sp>
      <p:pic>
        <p:nvPicPr>
          <p:cNvPr id="1026" name="Picture 2" descr="Image result for image of cover of Elkington, J., “Cannibals with Forks: the Triple Bottom Line of 21st Century Business”, Capstone, 1997"/>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b="-11937"/>
          <a:stretch/>
        </p:blipFill>
        <p:spPr bwMode="auto">
          <a:xfrm>
            <a:off x="7149548" y="1100350"/>
            <a:ext cx="4300330" cy="643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2338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885507" y="293427"/>
            <a:ext cx="8782493" cy="838200"/>
          </a:xfrm>
        </p:spPr>
        <p:txBody>
          <a:bodyPr>
            <a:noAutofit/>
          </a:bodyPr>
          <a:lstStyle/>
          <a:p>
            <a:r>
              <a:rPr lang="en-US" sz="3200" dirty="0"/>
              <a:t>Sustainability and the Triple Bottom Line</a:t>
            </a: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24000" y="1493837"/>
            <a:ext cx="9144000" cy="536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7364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426" y="59636"/>
            <a:ext cx="8832574" cy="1153877"/>
          </a:xfrm>
        </p:spPr>
        <p:txBody>
          <a:bodyPr>
            <a:normAutofit/>
          </a:bodyPr>
          <a:lstStyle/>
          <a:p>
            <a:r>
              <a:rPr lang="en-US" sz="4000" dirty="0"/>
              <a:t>Social sustainability</a:t>
            </a:r>
          </a:p>
        </p:txBody>
      </p:sp>
      <p:sp>
        <p:nvSpPr>
          <p:cNvPr id="3" name="Content Placeholder 2"/>
          <p:cNvSpPr>
            <a:spLocks noGrp="1"/>
          </p:cNvSpPr>
          <p:nvPr>
            <p:ph idx="1"/>
          </p:nvPr>
        </p:nvSpPr>
        <p:spPr>
          <a:xfrm>
            <a:off x="642730" y="1213512"/>
            <a:ext cx="6049619" cy="5392004"/>
          </a:xfrm>
        </p:spPr>
        <p:txBody>
          <a:bodyPr>
            <a:normAutofit/>
          </a:bodyPr>
          <a:lstStyle/>
          <a:p>
            <a:r>
              <a:rPr lang="en-US" b="1" dirty="0" smtClean="0"/>
              <a:t>Definition of Sustainable Development in Brundtland Commission Report </a:t>
            </a:r>
            <a:r>
              <a:rPr lang="en-US" b="1" dirty="0"/>
              <a:t>(1987</a:t>
            </a:r>
            <a:r>
              <a:rPr lang="en-US" b="1" dirty="0" smtClean="0"/>
              <a:t>) </a:t>
            </a:r>
          </a:p>
          <a:p>
            <a:r>
              <a:rPr lang="en-US" b="1" dirty="0" smtClean="0"/>
              <a:t>Focus on people as much as on the environment</a:t>
            </a:r>
            <a:endParaRPr lang="en-US" b="1" dirty="0"/>
          </a:p>
          <a:p>
            <a:pPr lvl="1"/>
            <a:r>
              <a:rPr lang="en-US" sz="3200" b="1" dirty="0"/>
              <a:t>Meet the needs of people who can’t speak for themselves</a:t>
            </a:r>
          </a:p>
          <a:p>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6</a:t>
            </a:fld>
            <a:endParaRPr lang="en-US" dirty="0">
              <a:solidFill>
                <a:srgbClr val="F0A22E">
                  <a:shade val="75000"/>
                </a:srgbClr>
              </a:solidFill>
            </a:endParaRPr>
          </a:p>
        </p:txBody>
      </p:sp>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2430" y="1111338"/>
            <a:ext cx="3887449" cy="5746663"/>
          </a:xfrm>
          <a:prstGeom prst="rect">
            <a:avLst/>
          </a:prstGeom>
        </p:spPr>
      </p:pic>
    </p:spTree>
    <p:extLst>
      <p:ext uri="{BB962C8B-B14F-4D97-AF65-F5344CB8AC3E}">
        <p14:creationId xmlns:p14="http://schemas.microsoft.com/office/powerpoint/2010/main" val="3621134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0139" y="260052"/>
            <a:ext cx="7332531" cy="778015"/>
          </a:xfrm>
        </p:spPr>
        <p:txBody>
          <a:bodyPr>
            <a:noAutofit/>
          </a:bodyPr>
          <a:lstStyle/>
          <a:p>
            <a:pPr marL="457200" lvl="1"/>
            <a:r>
              <a:rPr lang="en-US" sz="4000" dirty="0">
                <a:latin typeface="+mj-lt"/>
              </a:rPr>
              <a:t>Sustainable Development</a:t>
            </a:r>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7</a:t>
            </a:fld>
            <a:endParaRPr lang="en-US" dirty="0">
              <a:solidFill>
                <a:srgbClr val="F0A22E">
                  <a:shade val="75000"/>
                </a:srgbClr>
              </a:solidFill>
            </a:endParaRPr>
          </a:p>
        </p:txBody>
      </p:sp>
      <p:pic>
        <p:nvPicPr>
          <p:cNvPr id="3075"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19810" y="1467599"/>
            <a:ext cx="4782602" cy="4932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981922" y="1241339"/>
            <a:ext cx="5766130" cy="5078313"/>
          </a:xfrm>
          <a:prstGeom prst="rect">
            <a:avLst/>
          </a:prstGeom>
          <a:noFill/>
        </p:spPr>
        <p:txBody>
          <a:bodyPr wrap="square" rtlCol="0">
            <a:spAutoFit/>
          </a:bodyPr>
          <a:lstStyle/>
          <a:p>
            <a:r>
              <a:rPr lang="en-US" sz="3200" dirty="0"/>
              <a:t>Design and construction that doesn’t unfairly affect people who are not at the table</a:t>
            </a:r>
          </a:p>
          <a:p>
            <a:endParaRPr lang="en-US" sz="3200" dirty="0"/>
          </a:p>
          <a:p>
            <a:endParaRPr lang="en-US" sz="3200" dirty="0" smtClean="0"/>
          </a:p>
          <a:p>
            <a:endParaRPr lang="en-US" sz="3200" dirty="0"/>
          </a:p>
          <a:p>
            <a:endParaRPr lang="en-US" sz="3200" dirty="0"/>
          </a:p>
          <a:p>
            <a:r>
              <a:rPr lang="en-US" sz="2000" dirty="0"/>
              <a:t>Further reading:</a:t>
            </a:r>
          </a:p>
          <a:p>
            <a:r>
              <a:rPr lang="en-US" sz="2000" dirty="0"/>
              <a:t>Toole, T. M. and G. Carpenter (2013).  “Prevention through Design as a Path Towards Social Sustainability.” </a:t>
            </a:r>
            <a:r>
              <a:rPr lang="en-US" sz="2000" i="1" dirty="0"/>
              <a:t> ASCE Journal of Architectural Engineering </a:t>
            </a:r>
            <a:r>
              <a:rPr lang="en-US" sz="2000" dirty="0"/>
              <a:t>19(3):169-173.</a:t>
            </a:r>
          </a:p>
        </p:txBody>
      </p:sp>
    </p:spTree>
    <p:extLst>
      <p:ext uri="{BB962C8B-B14F-4D97-AF65-F5344CB8AC3E}">
        <p14:creationId xmlns:p14="http://schemas.microsoft.com/office/powerpoint/2010/main" val="34692837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4940" y="356731"/>
            <a:ext cx="8686800" cy="628650"/>
          </a:xfrm>
        </p:spPr>
        <p:txBody>
          <a:bodyPr>
            <a:noAutofit/>
          </a:bodyPr>
          <a:lstStyle/>
          <a:p>
            <a:r>
              <a:rPr lang="en-US" sz="4000" dirty="0"/>
              <a:t>Social Sustainability issues</a:t>
            </a:r>
          </a:p>
        </p:txBody>
      </p:sp>
      <p:sp>
        <p:nvSpPr>
          <p:cNvPr id="3" name="Content Placeholder 2"/>
          <p:cNvSpPr>
            <a:spLocks noGrp="1"/>
          </p:cNvSpPr>
          <p:nvPr>
            <p:ph idx="1"/>
          </p:nvPr>
        </p:nvSpPr>
        <p:spPr>
          <a:xfrm>
            <a:off x="1027043" y="1245705"/>
            <a:ext cx="10031896" cy="5475135"/>
          </a:xfrm>
        </p:spPr>
        <p:txBody>
          <a:bodyPr>
            <a:normAutofit/>
          </a:bodyPr>
          <a:lstStyle/>
          <a:p>
            <a:r>
              <a:rPr lang="en-US" dirty="0" smtClean="0"/>
              <a:t>How will we convince all stakeholders that our project will not unfairly </a:t>
            </a:r>
            <a:r>
              <a:rPr lang="en-US" dirty="0"/>
              <a:t>affect people who are not at the </a:t>
            </a:r>
            <a:r>
              <a:rPr lang="en-US" dirty="0" smtClean="0"/>
              <a:t>table during the concept development, design and construction planning?</a:t>
            </a:r>
          </a:p>
          <a:p>
            <a:pPr lvl="1"/>
            <a:r>
              <a:rPr lang="en-US" sz="2400" dirty="0"/>
              <a:t>Building occupants</a:t>
            </a:r>
          </a:p>
          <a:p>
            <a:pPr lvl="1"/>
            <a:r>
              <a:rPr lang="en-US" sz="2400" dirty="0"/>
              <a:t>Nearby residents</a:t>
            </a:r>
          </a:p>
          <a:p>
            <a:pPr lvl="1"/>
            <a:r>
              <a:rPr lang="en-US" sz="2400" dirty="0"/>
              <a:t>Local politicians and regulators</a:t>
            </a:r>
          </a:p>
          <a:p>
            <a:pPr lvl="1"/>
            <a:r>
              <a:rPr lang="en-US" sz="2400" dirty="0"/>
              <a:t>Our employees</a:t>
            </a:r>
          </a:p>
          <a:p>
            <a:pPr lvl="1"/>
            <a:r>
              <a:rPr lang="en-US" sz="2400" dirty="0"/>
              <a:t>Construction workers</a:t>
            </a:r>
          </a:p>
          <a:p>
            <a:pPr lvl="1"/>
            <a:r>
              <a:rPr lang="en-US" sz="2400" dirty="0"/>
              <a:t>Maintenance workers</a:t>
            </a:r>
          </a:p>
          <a:p>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8</a:t>
            </a:fld>
            <a:endParaRPr lang="en-US" dirty="0">
              <a:solidFill>
                <a:srgbClr val="F0A22E">
                  <a:shade val="75000"/>
                </a:srgbClr>
              </a:solidFill>
            </a:endParaRPr>
          </a:p>
        </p:txBody>
      </p:sp>
    </p:spTree>
    <p:extLst>
      <p:ext uri="{BB962C8B-B14F-4D97-AF65-F5344CB8AC3E}">
        <p14:creationId xmlns:p14="http://schemas.microsoft.com/office/powerpoint/2010/main" val="11539203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01424" y="259310"/>
            <a:ext cx="8814179" cy="967853"/>
          </a:xfrm>
        </p:spPr>
        <p:txBody>
          <a:bodyPr>
            <a:normAutofit/>
          </a:bodyPr>
          <a:lstStyle/>
          <a:p>
            <a:r>
              <a:rPr lang="en-US" dirty="0" smtClean="0"/>
              <a:t>Annual </a:t>
            </a:r>
            <a:r>
              <a:rPr lang="en-US" dirty="0"/>
              <a:t>Construction Accidents in U.S.</a:t>
            </a:r>
          </a:p>
        </p:txBody>
      </p:sp>
      <p:sp>
        <p:nvSpPr>
          <p:cNvPr id="2" name="Content Placeholder 1"/>
          <p:cNvSpPr>
            <a:spLocks noGrp="1"/>
          </p:cNvSpPr>
          <p:nvPr>
            <p:ph sz="quarter" idx="1"/>
          </p:nvPr>
        </p:nvSpPr>
        <p:spPr>
          <a:xfrm>
            <a:off x="1828800" y="1091824"/>
            <a:ext cx="8686800" cy="4988305"/>
          </a:xfrm>
        </p:spPr>
        <p:txBody>
          <a:bodyPr>
            <a:normAutofit/>
          </a:bodyPr>
          <a:lstStyle/>
          <a:p>
            <a:r>
              <a:rPr lang="en-US" b="1" dirty="0" smtClean="0"/>
              <a:t>Nearly 200,000 serious injuries</a:t>
            </a:r>
          </a:p>
          <a:p>
            <a:r>
              <a:rPr lang="en-US" b="1" dirty="0" smtClean="0"/>
              <a:t>1,000+ deaths</a:t>
            </a:r>
            <a:endParaRPr lang="en-US" b="1" dirty="0"/>
          </a:p>
        </p:txBody>
      </p:sp>
      <p:pic>
        <p:nvPicPr>
          <p:cNvPr id="4" name="Picture 4" descr="osh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3724554"/>
            <a:ext cx="2852382" cy="3133449"/>
          </a:xfrm>
          <a:prstGeom prst="rect">
            <a:avLst/>
          </a:prstGeom>
          <a:noFill/>
          <a:ln w="9525">
            <a:noFill/>
            <a:miter lim="800000"/>
            <a:headEnd/>
            <a:tailEnd/>
          </a:ln>
        </p:spPr>
      </p:pic>
      <p:pic>
        <p:nvPicPr>
          <p:cNvPr id="5" name="Picture 9" descr="osh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495803" y="2743200"/>
            <a:ext cx="3457575" cy="4114800"/>
          </a:xfrm>
          <a:prstGeom prst="rect">
            <a:avLst/>
          </a:prstGeom>
        </p:spPr>
      </p:pic>
      <p:pic>
        <p:nvPicPr>
          <p:cNvPr id="6" name="Picture 5" descr="osh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61279" y="3698340"/>
            <a:ext cx="2606722" cy="3159663"/>
          </a:xfrm>
          <a:prstGeom prst="rect">
            <a:avLst/>
          </a:prstGeom>
          <a:noFill/>
          <a:ln w="9525">
            <a:noFill/>
            <a:miter lim="800000"/>
            <a:headEnd/>
            <a:tailEnd/>
          </a:ln>
        </p:spPr>
      </p:pic>
    </p:spTree>
    <p:extLst>
      <p:ext uri="{BB962C8B-B14F-4D97-AF65-F5344CB8AC3E}">
        <p14:creationId xmlns:p14="http://schemas.microsoft.com/office/powerpoint/2010/main" val="242043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320157"/>
            <a:ext cx="8534400" cy="912297"/>
          </a:xfrm>
        </p:spPr>
        <p:txBody>
          <a:bodyPr>
            <a:normAutofit/>
          </a:bodyPr>
          <a:lstStyle/>
          <a:p>
            <a:r>
              <a:rPr lang="en-US" sz="3200" dirty="0"/>
              <a:t>ASCE Code of Ethics</a:t>
            </a:r>
          </a:p>
        </p:txBody>
      </p:sp>
      <p:sp>
        <p:nvSpPr>
          <p:cNvPr id="3" name="Content Placeholder 2"/>
          <p:cNvSpPr>
            <a:spLocks noGrp="1"/>
          </p:cNvSpPr>
          <p:nvPr>
            <p:ph idx="1"/>
          </p:nvPr>
        </p:nvSpPr>
        <p:spPr>
          <a:xfrm>
            <a:off x="361335" y="1352363"/>
            <a:ext cx="11348991" cy="5191812"/>
          </a:xfrm>
        </p:spPr>
        <p:txBody>
          <a:bodyPr/>
          <a:lstStyle/>
          <a:p>
            <a:pPr marL="457200" lvl="1" indent="0">
              <a:buNone/>
            </a:pPr>
            <a:r>
              <a:rPr lang="en-US" b="1" dirty="0" smtClean="0"/>
              <a:t>Canon 1:  Hold Safety Paramount</a:t>
            </a:r>
          </a:p>
          <a:p>
            <a:pPr lvl="1"/>
            <a:r>
              <a:rPr lang="en-US" dirty="0"/>
              <a:t>Engineers shall hold paramount the safety, health and welfare of the public and shall strive to comply with the principles of sustainable development in the performance of their professional duties. </a:t>
            </a:r>
          </a:p>
          <a:p>
            <a:pPr lvl="1"/>
            <a:endParaRPr lang="en-US" dirty="0"/>
          </a:p>
          <a:p>
            <a:pPr lvl="1"/>
            <a:r>
              <a:rPr lang="en-US" dirty="0"/>
              <a:t>a. Engineers shall recognize that the lives, safety, health and welfare of the general public are dependent upon engineering judgments, decisions and practices incorporated into structures, machines, products, processes and devices. </a:t>
            </a:r>
          </a:p>
        </p:txBody>
      </p:sp>
    </p:spTree>
    <p:extLst>
      <p:ext uri="{BB962C8B-B14F-4D97-AF65-F5344CB8AC3E}">
        <p14:creationId xmlns:p14="http://schemas.microsoft.com/office/powerpoint/2010/main" val="23103618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22139"/>
            <a:ext cx="8686800" cy="838200"/>
          </a:xfrm>
        </p:spPr>
        <p:txBody>
          <a:bodyPr/>
          <a:lstStyle/>
          <a:p>
            <a:r>
              <a:rPr lang="en-US" dirty="0" err="1" smtClean="0"/>
              <a:t>ASCE</a:t>
            </a:r>
            <a:r>
              <a:rPr lang="en-US" dirty="0" smtClean="0"/>
              <a:t> Site Safety Policy (350)</a:t>
            </a:r>
            <a:endParaRPr lang="en-US" dirty="0"/>
          </a:p>
        </p:txBody>
      </p:sp>
      <p:sp>
        <p:nvSpPr>
          <p:cNvPr id="3" name="Content Placeholder 2"/>
          <p:cNvSpPr>
            <a:spLocks noGrp="1"/>
          </p:cNvSpPr>
          <p:nvPr>
            <p:ph idx="1"/>
          </p:nvPr>
        </p:nvSpPr>
        <p:spPr>
          <a:xfrm>
            <a:off x="597310" y="1063834"/>
            <a:ext cx="11061289" cy="5657007"/>
          </a:xfrm>
        </p:spPr>
        <p:txBody>
          <a:bodyPr>
            <a:normAutofit/>
          </a:bodyPr>
          <a:lstStyle/>
          <a:p>
            <a:r>
              <a:rPr lang="en-US" dirty="0"/>
              <a:t>The American Society of Civil Engineers (</a:t>
            </a:r>
            <a:r>
              <a:rPr lang="en-US" dirty="0" err="1"/>
              <a:t>ASCE</a:t>
            </a:r>
            <a:r>
              <a:rPr lang="en-US" dirty="0"/>
              <a:t>) believes improving construction site safety requires attention and commitment from all parties involved</a:t>
            </a:r>
            <a:r>
              <a:rPr lang="en-US" dirty="0" smtClean="0"/>
              <a:t>.</a:t>
            </a:r>
          </a:p>
          <a:p>
            <a:r>
              <a:rPr lang="en-US" dirty="0"/>
              <a:t>Design engineers have responsibility for</a:t>
            </a:r>
            <a:r>
              <a:rPr lang="en-US" dirty="0" smtClean="0"/>
              <a:t>: Recognizing </a:t>
            </a:r>
            <a:r>
              <a:rPr lang="en-US" dirty="0"/>
              <a:t>that safety and constructability are important considerations when preparing construction plans and specifications</a:t>
            </a:r>
            <a:r>
              <a:rPr lang="en-US" dirty="0" smtClean="0"/>
              <a:t>;</a:t>
            </a:r>
          </a:p>
          <a:p>
            <a:r>
              <a:rPr lang="en-US" dirty="0"/>
              <a:t>Educators are encouraged </a:t>
            </a:r>
            <a:r>
              <a:rPr lang="en-US" dirty="0" smtClean="0"/>
              <a:t>to:  … Emphasize </a:t>
            </a:r>
            <a:r>
              <a:rPr lang="en-US" dirty="0"/>
              <a:t>engineer's role in providing a safe and healthy environment to personnel engaged in project activities through proper planning and design; and</a:t>
            </a:r>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11</a:t>
            </a:fld>
            <a:endParaRPr lang="en-US" dirty="0">
              <a:solidFill>
                <a:srgbClr val="F0A22E">
                  <a:shade val="75000"/>
                </a:srgbClr>
              </a:solidFill>
            </a:endParaRPr>
          </a:p>
        </p:txBody>
      </p:sp>
    </p:spTree>
    <p:extLst>
      <p:ext uri="{BB962C8B-B14F-4D97-AF65-F5344CB8AC3E}">
        <p14:creationId xmlns:p14="http://schemas.microsoft.com/office/powerpoint/2010/main" val="1996812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40835" y="348018"/>
            <a:ext cx="8554278" cy="838200"/>
          </a:xfrm>
        </p:spPr>
        <p:txBody>
          <a:bodyPr>
            <a:normAutofit/>
          </a:bodyPr>
          <a:lstStyle/>
          <a:p>
            <a:r>
              <a:rPr lang="en-US" dirty="0"/>
              <a:t>Social</a:t>
            </a:r>
            <a:r>
              <a:rPr lang="en-US" dirty="0" smtClean="0"/>
              <a:t> sustainability issues</a:t>
            </a:r>
            <a:endParaRPr lang="en-US" dirty="0"/>
          </a:p>
        </p:txBody>
      </p:sp>
      <p:sp>
        <p:nvSpPr>
          <p:cNvPr id="2" name="Content Placeholder 1"/>
          <p:cNvSpPr>
            <a:spLocks noGrp="1"/>
          </p:cNvSpPr>
          <p:nvPr>
            <p:ph sz="quarter" idx="1"/>
          </p:nvPr>
        </p:nvSpPr>
        <p:spPr>
          <a:xfrm>
            <a:off x="1404730" y="1444893"/>
            <a:ext cx="8806071" cy="4635235"/>
          </a:xfrm>
        </p:spPr>
        <p:txBody>
          <a:bodyPr>
            <a:normAutofit/>
          </a:bodyPr>
          <a:lstStyle/>
          <a:p>
            <a:pPr>
              <a:spcBef>
                <a:spcPts val="1800"/>
              </a:spcBef>
            </a:pPr>
            <a:r>
              <a:rPr lang="en-US" dirty="0"/>
              <a:t>Do not our duties include minimizing all risks </a:t>
            </a:r>
            <a:r>
              <a:rPr lang="en-US" dirty="0" smtClean="0"/>
              <a:t>(especially to people) that </a:t>
            </a:r>
            <a:r>
              <a:rPr lang="en-US" dirty="0"/>
              <a:t>we have control over?</a:t>
            </a:r>
          </a:p>
          <a:p>
            <a:pPr>
              <a:spcBef>
                <a:spcPts val="3000"/>
              </a:spcBef>
            </a:pPr>
            <a:r>
              <a:rPr lang="en-US" dirty="0"/>
              <a:t>Do not we have the same duties for construction </a:t>
            </a:r>
            <a:r>
              <a:rPr lang="en-US" dirty="0" smtClean="0"/>
              <a:t>and maintenance workers </a:t>
            </a:r>
            <a:r>
              <a:rPr lang="en-US" dirty="0"/>
              <a:t>as for the “public</a:t>
            </a:r>
            <a:r>
              <a:rPr lang="en-US" dirty="0" smtClean="0"/>
              <a:t>”?</a:t>
            </a:r>
          </a:p>
        </p:txBody>
      </p:sp>
    </p:spTree>
    <p:extLst>
      <p:ext uri="{BB962C8B-B14F-4D97-AF65-F5344CB8AC3E}">
        <p14:creationId xmlns:p14="http://schemas.microsoft.com/office/powerpoint/2010/main" val="10013309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83" y="279779"/>
            <a:ext cx="8686800" cy="838200"/>
          </a:xfrm>
        </p:spPr>
        <p:txBody>
          <a:bodyPr>
            <a:normAutofit/>
          </a:bodyPr>
          <a:lstStyle/>
          <a:p>
            <a:r>
              <a:rPr lang="en-US" sz="4000" dirty="0"/>
              <a:t>Overview</a:t>
            </a:r>
          </a:p>
        </p:txBody>
      </p:sp>
      <p:sp>
        <p:nvSpPr>
          <p:cNvPr id="3" name="Content Placeholder 2"/>
          <p:cNvSpPr>
            <a:spLocks noGrp="1"/>
          </p:cNvSpPr>
          <p:nvPr>
            <p:ph idx="1"/>
          </p:nvPr>
        </p:nvSpPr>
        <p:spPr>
          <a:xfrm>
            <a:off x="238539" y="1205949"/>
            <a:ext cx="7128279" cy="5652051"/>
          </a:xfrm>
        </p:spPr>
        <p:txBody>
          <a:bodyPr>
            <a:normAutofit/>
          </a:bodyPr>
          <a:lstStyle/>
          <a:p>
            <a:r>
              <a:rPr lang="en-US" sz="2800" dirty="0"/>
              <a:t>Triple Bottom Line and Social Sustainability</a:t>
            </a:r>
          </a:p>
          <a:p>
            <a:r>
              <a:rPr lang="en-US" sz="2800" dirty="0"/>
              <a:t>We all have a Role to Play in Site Safety </a:t>
            </a:r>
          </a:p>
          <a:p>
            <a:r>
              <a:rPr lang="en-US" b="1" dirty="0" err="1" smtClean="0">
                <a:solidFill>
                  <a:schemeClr val="tx1"/>
                </a:solidFill>
              </a:rPr>
              <a:t>DfS</a:t>
            </a:r>
            <a:r>
              <a:rPr lang="en-US" b="1" dirty="0" smtClean="0">
                <a:solidFill>
                  <a:schemeClr val="tx1"/>
                </a:solidFill>
              </a:rPr>
              <a:t> </a:t>
            </a:r>
            <a:r>
              <a:rPr lang="en-US" b="1" dirty="0">
                <a:solidFill>
                  <a:schemeClr val="tx1"/>
                </a:solidFill>
              </a:rPr>
              <a:t>Concept and Benefits</a:t>
            </a:r>
          </a:p>
          <a:p>
            <a:r>
              <a:rPr lang="en-US" sz="2800" dirty="0"/>
              <a:t>Integrated Design and Construction</a:t>
            </a:r>
          </a:p>
          <a:p>
            <a:r>
              <a:rPr lang="en-US" sz="2800" dirty="0" err="1" smtClean="0"/>
              <a:t>DfS</a:t>
            </a:r>
            <a:r>
              <a:rPr lang="en-US" sz="2800" dirty="0" smtClean="0"/>
              <a:t> </a:t>
            </a:r>
            <a:r>
              <a:rPr lang="en-US" sz="2800" dirty="0"/>
              <a:t>Examples</a:t>
            </a:r>
          </a:p>
          <a:p>
            <a:r>
              <a:rPr lang="en-US" sz="2800" dirty="0" err="1" smtClean="0"/>
              <a:t>DfS</a:t>
            </a:r>
            <a:r>
              <a:rPr lang="en-US" sz="2800" dirty="0" smtClean="0"/>
              <a:t> </a:t>
            </a:r>
            <a:r>
              <a:rPr lang="en-US" sz="2800" dirty="0"/>
              <a:t>has Momentum</a:t>
            </a:r>
          </a:p>
          <a:p>
            <a:r>
              <a:rPr lang="en-US" sz="2800" dirty="0" err="1" smtClean="0"/>
              <a:t>DfS</a:t>
            </a:r>
            <a:r>
              <a:rPr lang="en-US" sz="2800" dirty="0" smtClean="0"/>
              <a:t> </a:t>
            </a:r>
            <a:r>
              <a:rPr lang="en-US" sz="2800" dirty="0"/>
              <a:t>Processes and Tools</a:t>
            </a:r>
          </a:p>
          <a:p>
            <a:r>
              <a:rPr lang="en-US" sz="2800" dirty="0"/>
              <a:t>Implementing </a:t>
            </a:r>
            <a:r>
              <a:rPr lang="en-US" sz="2800" dirty="0" err="1" smtClean="0"/>
              <a:t>DfS</a:t>
            </a:r>
            <a:endParaRPr lang="en-US" sz="2800" dirty="0"/>
          </a:p>
        </p:txBody>
      </p:sp>
      <p:pic>
        <p:nvPicPr>
          <p:cNvPr id="10" name="Picture 9" descr="MCj04395870000[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95008" y="2729944"/>
            <a:ext cx="3986784" cy="3626852"/>
          </a:xfrm>
          <a:prstGeom prst="rect">
            <a:avLst/>
          </a:prstGeom>
          <a:noFill/>
        </p:spPr>
      </p:pic>
      <p:pic>
        <p:nvPicPr>
          <p:cNvPr id="11" name="Picture 7" descr="PtD_logo_colo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159626" y="3650171"/>
            <a:ext cx="1168854" cy="782742"/>
          </a:xfrm>
          <a:prstGeom prst="rect">
            <a:avLst/>
          </a:prstGeom>
          <a:noFill/>
        </p:spPr>
      </p:pic>
      <p:sp>
        <p:nvSpPr>
          <p:cNvPr id="12" name="Text Box 9"/>
          <p:cNvSpPr txBox="1">
            <a:spLocks noChangeArrowheads="1"/>
          </p:cNvSpPr>
          <p:nvPr/>
        </p:nvSpPr>
        <p:spPr bwMode="auto">
          <a:xfrm>
            <a:off x="8002258" y="4930331"/>
            <a:ext cx="1667855"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Work premises and facilities</a:t>
            </a:r>
          </a:p>
        </p:txBody>
      </p:sp>
      <p:sp>
        <p:nvSpPr>
          <p:cNvPr id="13" name="Text Box 10"/>
          <p:cNvSpPr txBox="1">
            <a:spLocks noChangeArrowheads="1"/>
          </p:cNvSpPr>
          <p:nvPr/>
        </p:nvSpPr>
        <p:spPr bwMode="auto">
          <a:xfrm>
            <a:off x="10328480" y="3394139"/>
            <a:ext cx="1316736"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Tools and equipment</a:t>
            </a:r>
          </a:p>
        </p:txBody>
      </p:sp>
      <p:sp>
        <p:nvSpPr>
          <p:cNvPr id="14" name="Text Box 11"/>
          <p:cNvSpPr txBox="1">
            <a:spLocks noChangeArrowheads="1"/>
          </p:cNvSpPr>
          <p:nvPr/>
        </p:nvSpPr>
        <p:spPr bwMode="auto">
          <a:xfrm>
            <a:off x="9158048" y="2918652"/>
            <a:ext cx="1085832" cy="307777"/>
          </a:xfrm>
          <a:prstGeom prst="rect">
            <a:avLst/>
          </a:prstGeom>
          <a:noFill/>
          <a:ln w="9525">
            <a:noFill/>
            <a:miter lim="800000"/>
            <a:headEnd/>
            <a:tailEnd/>
          </a:ln>
          <a:effectLst/>
        </p:spPr>
        <p:txBody>
          <a:bodyPr wrap="square">
            <a:spAutoFit/>
          </a:bodyPr>
          <a:lstStyle/>
          <a:p>
            <a:pPr>
              <a:spcBef>
                <a:spcPct val="50000"/>
              </a:spcBef>
            </a:pPr>
            <a:r>
              <a:rPr lang="en-US" sz="1400" b="1" dirty="0"/>
              <a:t>Processes</a:t>
            </a:r>
          </a:p>
        </p:txBody>
      </p:sp>
      <p:sp>
        <p:nvSpPr>
          <p:cNvPr id="15" name="Text Box 12"/>
          <p:cNvSpPr txBox="1">
            <a:spLocks noChangeArrowheads="1"/>
          </p:cNvSpPr>
          <p:nvPr/>
        </p:nvSpPr>
        <p:spPr bwMode="auto">
          <a:xfrm>
            <a:off x="7813546" y="3613596"/>
            <a:ext cx="1198198" cy="307777"/>
          </a:xfrm>
          <a:prstGeom prst="rect">
            <a:avLst/>
          </a:prstGeom>
          <a:noFill/>
          <a:ln w="9525">
            <a:noFill/>
            <a:miter lim="800000"/>
            <a:headEnd/>
            <a:tailEnd/>
          </a:ln>
          <a:effectLst/>
        </p:spPr>
        <p:txBody>
          <a:bodyPr wrap="square">
            <a:spAutoFit/>
          </a:bodyPr>
          <a:lstStyle/>
          <a:p>
            <a:pPr>
              <a:spcBef>
                <a:spcPct val="50000"/>
              </a:spcBef>
            </a:pPr>
            <a:r>
              <a:rPr lang="en-US" sz="1400" b="1" dirty="0"/>
              <a:t>Products</a:t>
            </a:r>
          </a:p>
        </p:txBody>
      </p:sp>
      <p:sp>
        <p:nvSpPr>
          <p:cNvPr id="16" name="Text Box 13"/>
          <p:cNvSpPr txBox="1">
            <a:spLocks noChangeArrowheads="1"/>
          </p:cNvSpPr>
          <p:nvPr/>
        </p:nvSpPr>
        <p:spPr bwMode="auto">
          <a:xfrm>
            <a:off x="9776793" y="4863544"/>
            <a:ext cx="1679447" cy="738664"/>
          </a:xfrm>
          <a:prstGeom prst="rect">
            <a:avLst/>
          </a:prstGeom>
          <a:noFill/>
          <a:ln w="9525">
            <a:noFill/>
            <a:miter lim="800000"/>
            <a:headEnd/>
            <a:tailEnd/>
          </a:ln>
          <a:effectLst/>
        </p:spPr>
        <p:txBody>
          <a:bodyPr wrap="square">
            <a:spAutoFit/>
          </a:bodyPr>
          <a:lstStyle/>
          <a:p>
            <a:pPr algn="ctr">
              <a:spcBef>
                <a:spcPct val="50000"/>
              </a:spcBef>
            </a:pPr>
            <a:r>
              <a:rPr lang="en-US" sz="1400" b="1" dirty="0"/>
              <a:t>Work methods and organization of work</a:t>
            </a:r>
          </a:p>
        </p:txBody>
      </p:sp>
      <p:sp>
        <p:nvSpPr>
          <p:cNvPr id="17" name="Text Box 25"/>
          <p:cNvSpPr txBox="1">
            <a:spLocks noChangeArrowheads="1"/>
          </p:cNvSpPr>
          <p:nvPr/>
        </p:nvSpPr>
        <p:spPr bwMode="auto">
          <a:xfrm>
            <a:off x="7543801" y="1418622"/>
            <a:ext cx="4520380" cy="861774"/>
          </a:xfrm>
          <a:prstGeom prst="rect">
            <a:avLst/>
          </a:prstGeom>
          <a:noFill/>
          <a:ln w="9525">
            <a:noFill/>
            <a:miter lim="800000"/>
            <a:headEnd/>
            <a:tailEnd/>
          </a:ln>
          <a:effectLst/>
        </p:spPr>
        <p:txBody>
          <a:bodyPr wrap="square">
            <a:spAutoFit/>
          </a:bodyPr>
          <a:lstStyle/>
          <a:p>
            <a:pPr algn="ctr">
              <a:spcBef>
                <a:spcPct val="50000"/>
              </a:spcBef>
            </a:pPr>
            <a:r>
              <a:rPr lang="en-US" sz="2000" b="1" dirty="0" smtClean="0">
                <a:solidFill>
                  <a:srgbClr val="FF0000"/>
                </a:solidFill>
                <a:latin typeface="Myriad Pro"/>
              </a:rPr>
              <a:t>Design </a:t>
            </a:r>
            <a:r>
              <a:rPr lang="en-US" sz="2000" b="1" dirty="0">
                <a:solidFill>
                  <a:srgbClr val="FF0000"/>
                </a:solidFill>
                <a:latin typeface="Myriad Pro"/>
              </a:rPr>
              <a:t>for </a:t>
            </a:r>
            <a:r>
              <a:rPr lang="en-US" sz="2000" b="1" dirty="0" smtClean="0">
                <a:solidFill>
                  <a:srgbClr val="FF0000"/>
                </a:solidFill>
                <a:latin typeface="Myriad Pro"/>
              </a:rPr>
              <a:t>Safety (</a:t>
            </a:r>
            <a:r>
              <a:rPr lang="en-US" sz="2000" b="1" dirty="0" err="1" smtClean="0">
                <a:solidFill>
                  <a:srgbClr val="FF0000"/>
                </a:solidFill>
                <a:latin typeface="Myriad Pro"/>
              </a:rPr>
              <a:t>DfS</a:t>
            </a:r>
            <a:r>
              <a:rPr lang="en-US" sz="2000" b="1" dirty="0" smtClean="0">
                <a:solidFill>
                  <a:srgbClr val="FF0000"/>
                </a:solidFill>
                <a:latin typeface="Myriad Pro"/>
              </a:rPr>
              <a:t>)</a:t>
            </a:r>
          </a:p>
          <a:p>
            <a:pPr algn="ctr">
              <a:spcBef>
                <a:spcPct val="50000"/>
              </a:spcBef>
            </a:pPr>
            <a:r>
              <a:rPr lang="en-US" sz="2000" b="1" dirty="0" smtClean="0">
                <a:solidFill>
                  <a:srgbClr val="FF0000"/>
                </a:solidFill>
                <a:latin typeface="Myriad Pro"/>
              </a:rPr>
              <a:t>= Prevention </a:t>
            </a:r>
            <a:r>
              <a:rPr lang="en-US" sz="2000" b="1" dirty="0">
                <a:solidFill>
                  <a:srgbClr val="FF0000"/>
                </a:solidFill>
                <a:latin typeface="Myriad Pro"/>
              </a:rPr>
              <a:t>through </a:t>
            </a:r>
            <a:r>
              <a:rPr lang="en-US" sz="2000" b="1" dirty="0" smtClean="0">
                <a:solidFill>
                  <a:srgbClr val="FF0000"/>
                </a:solidFill>
                <a:latin typeface="Myriad Pro"/>
              </a:rPr>
              <a:t>Design (PtD)</a:t>
            </a:r>
            <a:endParaRPr lang="en-US" sz="2000" b="1" dirty="0">
              <a:solidFill>
                <a:srgbClr val="FF0000"/>
              </a:solidFill>
              <a:latin typeface="Myriad Pro"/>
            </a:endParaRPr>
          </a:p>
        </p:txBody>
      </p:sp>
    </p:spTree>
    <p:extLst>
      <p:ext uri="{BB962C8B-B14F-4D97-AF65-F5344CB8AC3E}">
        <p14:creationId xmlns:p14="http://schemas.microsoft.com/office/powerpoint/2010/main" val="24366310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0091" y="168985"/>
            <a:ext cx="8251825" cy="1143000"/>
          </a:xfrm>
        </p:spPr>
        <p:txBody>
          <a:bodyPr rtlCol="0">
            <a:normAutofit fontScale="90000"/>
          </a:bodyPr>
          <a:lstStyle/>
          <a:p>
            <a:pPr>
              <a:defRPr/>
            </a:pPr>
            <a:r>
              <a:rPr lang="en-US" sz="4000" dirty="0"/>
              <a:t>Prevention through Design (PtD)</a:t>
            </a:r>
          </a:p>
        </p:txBody>
      </p:sp>
      <p:sp>
        <p:nvSpPr>
          <p:cNvPr id="4099" name="Content Placeholder 2"/>
          <p:cNvSpPr>
            <a:spLocks noGrp="1"/>
          </p:cNvSpPr>
          <p:nvPr>
            <p:ph idx="1"/>
          </p:nvPr>
        </p:nvSpPr>
        <p:spPr>
          <a:xfrm>
            <a:off x="907774" y="1524003"/>
            <a:ext cx="10078278" cy="4532757"/>
          </a:xfrm>
        </p:spPr>
        <p:txBody>
          <a:bodyPr/>
          <a:lstStyle/>
          <a:p>
            <a:pPr marL="0" indent="0">
              <a:spcAft>
                <a:spcPts val="600"/>
              </a:spcAft>
              <a:buNone/>
            </a:pPr>
            <a:r>
              <a:rPr lang="en-US" sz="2800" dirty="0"/>
              <a:t>“Addressing occupational safety and health needs in the design process to prevent or minimize the work-related hazards and risks associated with the construction, manufacture, use, maintenance, and disposal of facilities, materials, and equipment.”</a:t>
            </a:r>
          </a:p>
          <a:p>
            <a:pPr marL="0" indent="0">
              <a:spcAft>
                <a:spcPts val="600"/>
              </a:spcAft>
              <a:buNone/>
            </a:pPr>
            <a:endParaRPr lang="en-US" sz="2000" dirty="0"/>
          </a:p>
          <a:p>
            <a:pPr marL="0" indent="0">
              <a:spcAft>
                <a:spcPts val="600"/>
              </a:spcAft>
              <a:buNone/>
            </a:pPr>
            <a:r>
              <a:rPr lang="en-US" sz="2000" dirty="0"/>
              <a:t>(</a:t>
            </a:r>
            <a:r>
              <a:rPr lang="en-US" sz="2000" dirty="0">
                <a:hlinkClick r:id="rId2"/>
              </a:rPr>
              <a:t>http://www.cdc.gov/niosh/topics/ptd/</a:t>
            </a:r>
            <a:r>
              <a:rPr lang="en-US" sz="2000" dirty="0"/>
              <a:t>)</a:t>
            </a:r>
          </a:p>
        </p:txBody>
      </p:sp>
      <p:pic>
        <p:nvPicPr>
          <p:cNvPr id="4101" name="Picture 7" descr="top of bld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462527" y="3379264"/>
            <a:ext cx="2864234" cy="3401277"/>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 name="Picture 7" descr="PtD_logo_colo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478665" y="5526157"/>
            <a:ext cx="1436133" cy="961730"/>
          </a:xfrm>
          <a:prstGeom prst="rect">
            <a:avLst/>
          </a:prstGeom>
          <a:noFill/>
        </p:spPr>
      </p:pic>
    </p:spTree>
    <p:extLst>
      <p:ext uri="{BB962C8B-B14F-4D97-AF65-F5344CB8AC3E}">
        <p14:creationId xmlns:p14="http://schemas.microsoft.com/office/powerpoint/2010/main" val="21148420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093843" y="362970"/>
            <a:ext cx="7438990" cy="838200"/>
          </a:xfrm>
        </p:spPr>
        <p:txBody>
          <a:bodyPr/>
          <a:lstStyle/>
          <a:p>
            <a:r>
              <a:rPr lang="en-US" dirty="0" smtClean="0"/>
              <a:t>Design-safety links</a:t>
            </a:r>
          </a:p>
        </p:txBody>
      </p:sp>
      <p:sp>
        <p:nvSpPr>
          <p:cNvPr id="5123" name="Rectangle 3"/>
          <p:cNvSpPr>
            <a:spLocks noGrp="1" noChangeArrowheads="1"/>
          </p:cNvSpPr>
          <p:nvPr>
            <p:ph idx="1"/>
          </p:nvPr>
        </p:nvSpPr>
        <p:spPr>
          <a:xfrm>
            <a:off x="331840" y="1417638"/>
            <a:ext cx="11721012" cy="3763962"/>
          </a:xfrm>
        </p:spPr>
        <p:txBody>
          <a:bodyPr>
            <a:normAutofit/>
          </a:bodyPr>
          <a:lstStyle/>
          <a:p>
            <a:pPr>
              <a:spcAft>
                <a:spcPts val="600"/>
              </a:spcAft>
            </a:pPr>
            <a:r>
              <a:rPr lang="en-US" sz="2800" b="1" dirty="0">
                <a:solidFill>
                  <a:srgbClr val="FF0000"/>
                </a:solidFill>
              </a:rPr>
              <a:t>22%</a:t>
            </a:r>
            <a:r>
              <a:rPr lang="en-US" sz="2800" dirty="0"/>
              <a:t> of 226 injuries that occurred from 2000-2002 in Oregon, WA,  and CA</a:t>
            </a:r>
            <a:r>
              <a:rPr lang="en-US" sz="2800" baseline="30000" dirty="0"/>
              <a:t>1</a:t>
            </a:r>
          </a:p>
          <a:p>
            <a:pPr>
              <a:spcAft>
                <a:spcPts val="600"/>
              </a:spcAft>
            </a:pPr>
            <a:r>
              <a:rPr lang="en-US" sz="2800" b="1" dirty="0">
                <a:solidFill>
                  <a:srgbClr val="FF0000"/>
                </a:solidFill>
              </a:rPr>
              <a:t>42%</a:t>
            </a:r>
            <a:r>
              <a:rPr lang="en-US" sz="2800" dirty="0"/>
              <a:t> of 224 fatalities in US between 1990-2003</a:t>
            </a:r>
            <a:r>
              <a:rPr lang="en-US" sz="2800" baseline="30000" dirty="0"/>
              <a:t>1</a:t>
            </a:r>
          </a:p>
          <a:p>
            <a:pPr>
              <a:spcAft>
                <a:spcPts val="600"/>
              </a:spcAft>
            </a:pPr>
            <a:r>
              <a:rPr lang="en-US" sz="2800" b="1" dirty="0">
                <a:solidFill>
                  <a:srgbClr val="FF0000"/>
                </a:solidFill>
              </a:rPr>
              <a:t>60%</a:t>
            </a:r>
            <a:r>
              <a:rPr lang="en-US" sz="2800" dirty="0"/>
              <a:t> of fatal accidents resulted in part from decisions made before site work began</a:t>
            </a:r>
            <a:r>
              <a:rPr lang="en-US" sz="2800" baseline="30000" dirty="0"/>
              <a:t>2</a:t>
            </a:r>
          </a:p>
          <a:p>
            <a:pPr>
              <a:spcAft>
                <a:spcPts val="600"/>
              </a:spcAft>
            </a:pPr>
            <a:r>
              <a:rPr lang="en-US" sz="2800" b="1" dirty="0">
                <a:solidFill>
                  <a:srgbClr val="FF0000"/>
                </a:solidFill>
              </a:rPr>
              <a:t>63%</a:t>
            </a:r>
            <a:r>
              <a:rPr lang="en-US" sz="2800" dirty="0"/>
              <a:t> of all fatalities and injuries could be attributed to design decisions or lack of planning</a:t>
            </a:r>
            <a:r>
              <a:rPr lang="en-US" sz="2800" baseline="30000" dirty="0"/>
              <a:t>3</a:t>
            </a:r>
          </a:p>
        </p:txBody>
      </p:sp>
      <p:sp>
        <p:nvSpPr>
          <p:cNvPr id="6" name="Rectangle 3"/>
          <p:cNvSpPr txBox="1">
            <a:spLocks noChangeArrowheads="1"/>
          </p:cNvSpPr>
          <p:nvPr/>
        </p:nvSpPr>
        <p:spPr bwMode="auto">
          <a:xfrm>
            <a:off x="1677988" y="5645427"/>
            <a:ext cx="9559855" cy="1145281"/>
          </a:xfrm>
          <a:prstGeom prst="rect">
            <a:avLst/>
          </a:prstGeom>
          <a:noFill/>
          <a:ln w="9525">
            <a:noFill/>
            <a:miter lim="800000"/>
            <a:headEnd/>
            <a:tailEnd/>
          </a:ln>
        </p:spPr>
        <p:txBody>
          <a:bodyPr/>
          <a:lstStyle/>
          <a:p>
            <a:pPr marL="342900" indent="-342900">
              <a:spcBef>
                <a:spcPts val="600"/>
              </a:spcBef>
              <a:defRPr/>
            </a:pPr>
            <a:r>
              <a:rPr lang="en-US" sz="1600" kern="0" baseline="30000" dirty="0">
                <a:latin typeface="Myriad Pro"/>
              </a:rPr>
              <a:t>1</a:t>
            </a:r>
            <a:r>
              <a:rPr lang="en-US" sz="1600" kern="0" dirty="0">
                <a:latin typeface="Myriad Pro"/>
              </a:rPr>
              <a:t> Behm, M., “Linking Construction Fatalities to the Design for Construction Safety Concept” (2005)</a:t>
            </a:r>
          </a:p>
          <a:p>
            <a:pPr marL="342900" indent="-342900">
              <a:spcBef>
                <a:spcPts val="600"/>
              </a:spcBef>
              <a:defRPr/>
            </a:pPr>
            <a:r>
              <a:rPr lang="en-US" sz="1600" kern="0" baseline="30000" dirty="0">
                <a:latin typeface="Myriad Pro"/>
              </a:rPr>
              <a:t>2  </a:t>
            </a:r>
            <a:r>
              <a:rPr lang="en-US" sz="1600" kern="0" dirty="0">
                <a:latin typeface="Myriad Pro"/>
              </a:rPr>
              <a:t>European Foundation for the Improvement of Living and Working Conditions</a:t>
            </a:r>
          </a:p>
          <a:p>
            <a:pPr marL="342900" indent="-342900">
              <a:spcBef>
                <a:spcPts val="600"/>
              </a:spcBef>
              <a:defRPr/>
            </a:pPr>
            <a:r>
              <a:rPr lang="en-US" sz="1600" kern="0" baseline="30000" dirty="0">
                <a:latin typeface="Myriad Pro"/>
              </a:rPr>
              <a:t>3</a:t>
            </a:r>
            <a:r>
              <a:rPr lang="en-US" sz="1600" kern="0" dirty="0">
                <a:latin typeface="Myriad Pro"/>
              </a:rPr>
              <a:t> NSW WorkCover, </a:t>
            </a:r>
            <a:r>
              <a:rPr lang="en-US" sz="1600" i="1" kern="0" dirty="0">
                <a:latin typeface="Myriad Pro"/>
              </a:rPr>
              <a:t>CHAIR Safety in Design Tool</a:t>
            </a:r>
            <a:r>
              <a:rPr lang="en-US" sz="1600" kern="0" dirty="0">
                <a:latin typeface="Myriad Pro"/>
              </a:rPr>
              <a:t>, 2001</a:t>
            </a:r>
          </a:p>
        </p:txBody>
      </p:sp>
    </p:spTree>
    <p:extLst>
      <p:ext uri="{BB962C8B-B14F-4D97-AF65-F5344CB8AC3E}">
        <p14:creationId xmlns:p14="http://schemas.microsoft.com/office/powerpoint/2010/main" val="19931332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3965" y="372237"/>
            <a:ext cx="8441635" cy="838200"/>
          </a:xfrm>
        </p:spPr>
        <p:txBody>
          <a:bodyPr/>
          <a:lstStyle/>
          <a:p>
            <a:r>
              <a:rPr lang="en-US" dirty="0" err="1" smtClean="0"/>
              <a:t>DfS</a:t>
            </a:r>
            <a:r>
              <a:rPr lang="en-US" dirty="0" smtClean="0"/>
              <a:t> in Construction is…</a:t>
            </a:r>
            <a:endParaRPr lang="en-US" dirty="0"/>
          </a:p>
        </p:txBody>
      </p:sp>
      <p:sp>
        <p:nvSpPr>
          <p:cNvPr id="3" name="Content Placeholder 2"/>
          <p:cNvSpPr>
            <a:spLocks noGrp="1"/>
          </p:cNvSpPr>
          <p:nvPr>
            <p:ph idx="1"/>
          </p:nvPr>
        </p:nvSpPr>
        <p:spPr>
          <a:xfrm>
            <a:off x="463827" y="1210437"/>
            <a:ext cx="7804294" cy="4203076"/>
          </a:xfrm>
        </p:spPr>
        <p:txBody>
          <a:bodyPr>
            <a:noAutofit/>
          </a:bodyPr>
          <a:lstStyle/>
          <a:p>
            <a:pPr>
              <a:spcBef>
                <a:spcPts val="1800"/>
              </a:spcBef>
            </a:pPr>
            <a:r>
              <a:rPr lang="en-US" sz="2800" dirty="0"/>
              <a:t>Explicitly considering construction and maintenance safety in the design of a project.</a:t>
            </a:r>
          </a:p>
          <a:p>
            <a:pPr>
              <a:spcBef>
                <a:spcPts val="1800"/>
              </a:spcBef>
            </a:pPr>
            <a:r>
              <a:rPr lang="en-US" sz="2800" dirty="0"/>
              <a:t>Being conscious of and valuing the safety of construction and maintenance workers when performing design tasks. </a:t>
            </a:r>
          </a:p>
          <a:p>
            <a:pPr>
              <a:spcBef>
                <a:spcPts val="1800"/>
              </a:spcBef>
            </a:pPr>
            <a:r>
              <a:rPr lang="en-US" sz="2800" dirty="0"/>
              <a:t>Making design decisions based in part on a design element's inherent safety risk to construction and maintenance workers.</a:t>
            </a:r>
          </a:p>
        </p:txBody>
      </p:sp>
      <p:pic>
        <p:nvPicPr>
          <p:cNvPr id="94210" name="Picture 2" descr="http://www.designforconstructionsafety.org/images/windows%20and%20harnesses%20small%20cop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04824" y="1458050"/>
            <a:ext cx="2345055" cy="2531008"/>
          </a:xfrm>
          <a:prstGeom prst="rect">
            <a:avLst/>
          </a:prstGeom>
          <a:noFill/>
          <a:effectLst>
            <a:outerShdw blurRad="50800" dist="38100" dir="2700000" algn="tl" rotWithShape="0">
              <a:prstClr val="black">
                <a:alpha val="40000"/>
              </a:prstClr>
            </a:outerShdw>
          </a:effectLst>
        </p:spPr>
      </p:pic>
      <p:sp>
        <p:nvSpPr>
          <p:cNvPr id="7" name="Content Placeholder 2"/>
          <p:cNvSpPr txBox="1">
            <a:spLocks/>
          </p:cNvSpPr>
          <p:nvPr/>
        </p:nvSpPr>
        <p:spPr bwMode="auto">
          <a:xfrm>
            <a:off x="1135674" y="5542899"/>
            <a:ext cx="5521794" cy="10012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ctr" fontAlgn="base">
              <a:spcBef>
                <a:spcPts val="600"/>
              </a:spcBef>
              <a:spcAft>
                <a:spcPts val="600"/>
              </a:spcAft>
              <a:defRPr/>
            </a:pPr>
            <a:r>
              <a:rPr lang="en-US" sz="2800" b="1" dirty="0">
                <a:solidFill>
                  <a:srgbClr val="FF0000"/>
                </a:solidFill>
                <a:latin typeface="Myriad Pro"/>
              </a:rPr>
              <a:t>“Safety Constructability and Maintainability”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03008" y="4682600"/>
            <a:ext cx="2454706" cy="1871473"/>
          </a:xfrm>
          <a:prstGeom prst="rect">
            <a:avLst/>
          </a:prstGeom>
        </p:spPr>
      </p:pic>
    </p:spTree>
    <p:extLst>
      <p:ext uri="{BB962C8B-B14F-4D97-AF65-F5344CB8AC3E}">
        <p14:creationId xmlns:p14="http://schemas.microsoft.com/office/powerpoint/2010/main" val="116079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80998"/>
            <a:ext cx="8686800" cy="838200"/>
          </a:xfrm>
        </p:spPr>
        <p:txBody>
          <a:bodyPr/>
          <a:lstStyle/>
          <a:p>
            <a:r>
              <a:rPr lang="en-US" dirty="0"/>
              <a:t>What </a:t>
            </a:r>
            <a:r>
              <a:rPr lang="en-US" dirty="0" err="1" smtClean="0"/>
              <a:t>DfS</a:t>
            </a:r>
            <a:r>
              <a:rPr lang="en-US" dirty="0" smtClean="0"/>
              <a:t> </a:t>
            </a:r>
            <a:r>
              <a:rPr lang="en-US" dirty="0"/>
              <a:t>in construction is NOT</a:t>
            </a:r>
          </a:p>
        </p:txBody>
      </p:sp>
      <p:sp>
        <p:nvSpPr>
          <p:cNvPr id="3" name="Content Placeholder 2"/>
          <p:cNvSpPr>
            <a:spLocks noGrp="1"/>
          </p:cNvSpPr>
          <p:nvPr>
            <p:ph idx="1"/>
          </p:nvPr>
        </p:nvSpPr>
        <p:spPr/>
        <p:txBody>
          <a:bodyPr/>
          <a:lstStyle/>
          <a:p>
            <a:pPr>
              <a:spcBef>
                <a:spcPts val="1800"/>
              </a:spcBef>
            </a:pPr>
            <a:r>
              <a:rPr lang="en-US" altLang="en-US" dirty="0"/>
              <a:t>Having designers take an active role in construction safety </a:t>
            </a:r>
            <a:r>
              <a:rPr lang="en-US" altLang="en-US" b="1" dirty="0"/>
              <a:t>DURING</a:t>
            </a:r>
            <a:r>
              <a:rPr lang="en-US" altLang="en-US" dirty="0"/>
              <a:t> construction.</a:t>
            </a:r>
          </a:p>
          <a:p>
            <a:pPr>
              <a:spcBef>
                <a:spcPts val="1800"/>
              </a:spcBef>
            </a:pPr>
            <a:r>
              <a:rPr lang="en-US" altLang="en-US" dirty="0"/>
              <a:t>An endorsement of future legislation mandating that designers design for construction safety. </a:t>
            </a:r>
          </a:p>
          <a:p>
            <a:pPr>
              <a:spcBef>
                <a:spcPts val="1800"/>
              </a:spcBef>
            </a:pPr>
            <a:r>
              <a:rPr lang="en-US" altLang="en-US" dirty="0"/>
              <a:t>An endorsement of the principle that designers can or should be held partially responsible for construction accidents.</a:t>
            </a:r>
          </a:p>
        </p:txBody>
      </p:sp>
      <p:sp>
        <p:nvSpPr>
          <p:cNvPr id="4" name="Slide Number Placeholder 3"/>
          <p:cNvSpPr>
            <a:spLocks noGrp="1"/>
          </p:cNvSpPr>
          <p:nvPr>
            <p:ph type="sldNum" sz="quarter" idx="12"/>
          </p:nvPr>
        </p:nvSpPr>
        <p:spPr/>
        <p:txBody>
          <a:bodyPr/>
          <a:lstStyle/>
          <a:p>
            <a:fld id="{FA84A37A-AFC2-4A01-80A1-FC20F2C0D5BB}" type="slidenum">
              <a:rPr lang="en-US" smtClean="0"/>
              <a:pPr/>
              <a:t>17</a:t>
            </a:fld>
            <a:endParaRPr lang="en-US" dirty="0"/>
          </a:p>
        </p:txBody>
      </p:sp>
    </p:spTree>
    <p:extLst>
      <p:ext uri="{BB962C8B-B14F-4D97-AF65-F5344CB8AC3E}">
        <p14:creationId xmlns:p14="http://schemas.microsoft.com/office/powerpoint/2010/main" val="4137859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4696" y="250582"/>
            <a:ext cx="7554129" cy="838200"/>
          </a:xfrm>
        </p:spPr>
        <p:txBody>
          <a:bodyPr/>
          <a:lstStyle/>
          <a:p>
            <a:r>
              <a:rPr lang="en-US" dirty="0"/>
              <a:t>Design has major leverage</a:t>
            </a:r>
          </a:p>
        </p:txBody>
      </p:sp>
      <p:sp>
        <p:nvSpPr>
          <p:cNvPr id="3" name="Content Placeholder 2"/>
          <p:cNvSpPr>
            <a:spLocks noGrp="1"/>
          </p:cNvSpPr>
          <p:nvPr>
            <p:ph idx="1"/>
          </p:nvPr>
        </p:nvSpPr>
        <p:spPr>
          <a:xfrm>
            <a:off x="648929" y="1119855"/>
            <a:ext cx="10876936" cy="947381"/>
          </a:xfrm>
        </p:spPr>
        <p:txBody>
          <a:bodyPr>
            <a:noAutofit/>
          </a:bodyPr>
          <a:lstStyle/>
          <a:p>
            <a:pPr marL="285750" indent="-285750">
              <a:spcAft>
                <a:spcPts val="600"/>
              </a:spcAft>
            </a:pPr>
            <a:r>
              <a:rPr lang="en-US" sz="2800" dirty="0"/>
              <a:t>Ability to influence key project goals is greatest early in the project schedule during planning and design (Szymberski, 1997)</a:t>
            </a:r>
          </a:p>
        </p:txBody>
      </p:sp>
      <p:pic>
        <p:nvPicPr>
          <p:cNvPr id="6" name="Pictur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703215" y="2074462"/>
            <a:ext cx="6805610" cy="4792511"/>
          </a:xfrm>
          <a:prstGeom prst="rect">
            <a:avLst/>
          </a:prstGeom>
        </p:spPr>
      </p:pic>
    </p:spTree>
    <p:extLst>
      <p:ext uri="{BB962C8B-B14F-4D97-AF65-F5344CB8AC3E}">
        <p14:creationId xmlns:p14="http://schemas.microsoft.com/office/powerpoint/2010/main" val="27765155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9855" y="365179"/>
            <a:ext cx="8824257" cy="652073"/>
          </a:xfrm>
        </p:spPr>
        <p:txBody>
          <a:bodyPr/>
          <a:lstStyle/>
          <a:p>
            <a:r>
              <a:rPr lang="en-US" dirty="0"/>
              <a:t>Integrated Design and Construction </a:t>
            </a:r>
          </a:p>
        </p:txBody>
      </p:sp>
      <p:sp>
        <p:nvSpPr>
          <p:cNvPr id="3" name="Content Placeholder 2"/>
          <p:cNvSpPr>
            <a:spLocks noGrp="1"/>
          </p:cNvSpPr>
          <p:nvPr>
            <p:ph idx="1"/>
          </p:nvPr>
        </p:nvSpPr>
        <p:spPr>
          <a:xfrm>
            <a:off x="1047134" y="1549631"/>
            <a:ext cx="10220633" cy="4639468"/>
          </a:xfrm>
        </p:spPr>
        <p:txBody>
          <a:bodyPr/>
          <a:lstStyle/>
          <a:p>
            <a:r>
              <a:rPr lang="en-US" dirty="0" smtClean="0"/>
              <a:t>Project success requires that design reflects input from all stakeholders, including:</a:t>
            </a:r>
          </a:p>
          <a:p>
            <a:pPr lvl="1"/>
            <a:r>
              <a:rPr lang="en-US" dirty="0" smtClean="0"/>
              <a:t>Users/occupants</a:t>
            </a:r>
          </a:p>
          <a:p>
            <a:pPr lvl="1"/>
            <a:r>
              <a:rPr lang="en-US" dirty="0" smtClean="0"/>
              <a:t>Owner facility management personnel</a:t>
            </a:r>
          </a:p>
          <a:p>
            <a:pPr lvl="1"/>
            <a:r>
              <a:rPr lang="en-US" dirty="0" smtClean="0"/>
              <a:t>Contractors</a:t>
            </a:r>
          </a:p>
          <a:p>
            <a:pPr>
              <a:spcBef>
                <a:spcPts val="2000"/>
              </a:spcBef>
            </a:pPr>
            <a:r>
              <a:rPr lang="en-US" dirty="0" smtClean="0"/>
              <a:t>Constructability feedback must start early in the design process </a:t>
            </a:r>
          </a:p>
        </p:txBody>
      </p:sp>
    </p:spTree>
    <p:extLst>
      <p:ext uri="{BB962C8B-B14F-4D97-AF65-F5344CB8AC3E}">
        <p14:creationId xmlns:p14="http://schemas.microsoft.com/office/powerpoint/2010/main" val="22351910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3791" y="350195"/>
            <a:ext cx="9654209" cy="838200"/>
          </a:xfrm>
        </p:spPr>
        <p:txBody>
          <a:bodyPr>
            <a:noAutofit/>
          </a:bodyPr>
          <a:lstStyle/>
          <a:p>
            <a:r>
              <a:rPr lang="en-US" sz="3200" dirty="0"/>
              <a:t>When Safety is Not Discussed during Design</a:t>
            </a:r>
          </a:p>
        </p:txBody>
      </p:sp>
      <p:sp>
        <p:nvSpPr>
          <p:cNvPr id="3" name="Content Placeholder 2"/>
          <p:cNvSpPr>
            <a:spLocks noGrp="1"/>
          </p:cNvSpPr>
          <p:nvPr>
            <p:ph idx="1"/>
          </p:nvPr>
        </p:nvSpPr>
        <p:spPr>
          <a:xfrm>
            <a:off x="1205948" y="1188395"/>
            <a:ext cx="9760226" cy="5426414"/>
          </a:xfrm>
        </p:spPr>
        <p:txBody>
          <a:bodyPr>
            <a:normAutofit/>
          </a:bodyPr>
          <a:lstStyle/>
          <a:p>
            <a:pPr marL="428608" indent="-428608">
              <a:buFont typeface="+mj-lt"/>
              <a:buAutoNum type="arabicPeriod"/>
            </a:pPr>
            <a:r>
              <a:rPr lang="en-US" dirty="0" smtClean="0"/>
              <a:t>Users/Occupants </a:t>
            </a:r>
            <a:r>
              <a:rPr lang="en-US" dirty="0"/>
              <a:t>can be </a:t>
            </a:r>
            <a:r>
              <a:rPr lang="en-US" dirty="0" smtClean="0"/>
              <a:t>hurt.</a:t>
            </a:r>
            <a:endParaRPr lang="en-US" dirty="0"/>
          </a:p>
          <a:p>
            <a:pPr marL="342900" lvl="1" indent="0">
              <a:buNone/>
            </a:pPr>
            <a:r>
              <a:rPr lang="en-US" dirty="0" smtClean="0"/>
              <a:t> </a:t>
            </a:r>
            <a:r>
              <a:rPr lang="en-US" sz="2400" dirty="0">
                <a:solidFill>
                  <a:srgbClr val="0070C0"/>
                </a:solidFill>
              </a:rPr>
              <a:t>Example: Kansas City Hyatt, Luke </a:t>
            </a:r>
            <a:r>
              <a:rPr lang="en-US" sz="2400" dirty="0" err="1">
                <a:solidFill>
                  <a:srgbClr val="0070C0"/>
                </a:solidFill>
              </a:rPr>
              <a:t>Bresette</a:t>
            </a:r>
            <a:r>
              <a:rPr lang="en-US" sz="2400" dirty="0">
                <a:solidFill>
                  <a:srgbClr val="0070C0"/>
                </a:solidFill>
              </a:rPr>
              <a:t> </a:t>
            </a:r>
            <a:endParaRPr lang="en-US" dirty="0">
              <a:solidFill>
                <a:srgbClr val="0070C0"/>
              </a:solidFill>
            </a:endParaRPr>
          </a:p>
          <a:p>
            <a:pPr marL="428608" indent="-428608">
              <a:buFont typeface="+mj-lt"/>
              <a:buAutoNum type="arabicPeriod"/>
            </a:pPr>
            <a:r>
              <a:rPr lang="en-US" dirty="0" smtClean="0"/>
              <a:t>Designs are </a:t>
            </a:r>
            <a:r>
              <a:rPr lang="en-US" dirty="0" err="1" smtClean="0"/>
              <a:t>unconstructable</a:t>
            </a:r>
            <a:r>
              <a:rPr lang="en-US" dirty="0" smtClean="0"/>
              <a:t>.</a:t>
            </a:r>
          </a:p>
          <a:p>
            <a:pPr marL="342900" lvl="1" indent="0">
              <a:buNone/>
            </a:pPr>
            <a:r>
              <a:rPr lang="en-US" dirty="0" smtClean="0"/>
              <a:t> </a:t>
            </a:r>
            <a:r>
              <a:rPr lang="en-US" sz="2400" dirty="0">
                <a:solidFill>
                  <a:srgbClr val="0070C0"/>
                </a:solidFill>
              </a:rPr>
              <a:t>Example:  high school masonry wall collapse</a:t>
            </a:r>
          </a:p>
          <a:p>
            <a:pPr marL="428608" indent="-428608">
              <a:buFont typeface="+mj-lt"/>
              <a:buAutoNum type="arabicPeriod"/>
            </a:pPr>
            <a:r>
              <a:rPr lang="en-US" dirty="0" smtClean="0"/>
              <a:t>Designs </a:t>
            </a:r>
            <a:r>
              <a:rPr lang="en-US" dirty="0"/>
              <a:t>are more hazardous to </a:t>
            </a:r>
            <a:r>
              <a:rPr lang="en-US" u="sng" dirty="0"/>
              <a:t>construct</a:t>
            </a:r>
            <a:r>
              <a:rPr lang="en-US" dirty="0"/>
              <a:t> than they need to </a:t>
            </a:r>
            <a:r>
              <a:rPr lang="en-US" dirty="0" smtClean="0"/>
              <a:t>be.</a:t>
            </a:r>
          </a:p>
          <a:p>
            <a:pPr marL="342900" lvl="1" indent="0">
              <a:buNone/>
            </a:pPr>
            <a:r>
              <a:rPr lang="en-US" dirty="0" smtClean="0"/>
              <a:t> </a:t>
            </a:r>
            <a:r>
              <a:rPr lang="en-US" sz="2400" dirty="0">
                <a:solidFill>
                  <a:srgbClr val="0070C0"/>
                </a:solidFill>
              </a:rPr>
              <a:t>Examples:  excavation, superstructure, MEP, finishes…</a:t>
            </a:r>
          </a:p>
          <a:p>
            <a:pPr marL="428608" indent="-428608">
              <a:buFont typeface="+mj-lt"/>
              <a:buAutoNum type="arabicPeriod"/>
            </a:pPr>
            <a:r>
              <a:rPr lang="en-US" dirty="0" smtClean="0"/>
              <a:t>Designs </a:t>
            </a:r>
            <a:r>
              <a:rPr lang="en-US" dirty="0"/>
              <a:t>are more hazardous to </a:t>
            </a:r>
            <a:r>
              <a:rPr lang="en-US" u="sng" dirty="0"/>
              <a:t>maintain</a:t>
            </a:r>
            <a:r>
              <a:rPr lang="en-US" dirty="0"/>
              <a:t> than they need to </a:t>
            </a:r>
            <a:r>
              <a:rPr lang="en-US" dirty="0" smtClean="0"/>
              <a:t>be.</a:t>
            </a:r>
          </a:p>
          <a:p>
            <a:pPr marL="457200" lvl="1" indent="0">
              <a:buNone/>
            </a:pPr>
            <a:r>
              <a:rPr lang="en-US" sz="2400" dirty="0">
                <a:solidFill>
                  <a:srgbClr val="0070C0"/>
                </a:solidFill>
              </a:rPr>
              <a:t>Examples: skylights, access to light bulbs, valves.…</a:t>
            </a:r>
          </a:p>
        </p:txBody>
      </p:sp>
    </p:spTree>
    <p:extLst>
      <p:ext uri="{BB962C8B-B14F-4D97-AF65-F5344CB8AC3E}">
        <p14:creationId xmlns:p14="http://schemas.microsoft.com/office/powerpoint/2010/main" val="2202368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539" y="149839"/>
            <a:ext cx="10124661" cy="838200"/>
          </a:xfrm>
        </p:spPr>
        <p:txBody>
          <a:bodyPr>
            <a:normAutofit fontScale="90000"/>
          </a:bodyPr>
          <a:lstStyle/>
          <a:p>
            <a:r>
              <a:rPr lang="en-US" dirty="0"/>
              <a:t>Benefits of Integrated Design and Construction</a:t>
            </a:r>
          </a:p>
        </p:txBody>
      </p:sp>
      <p:sp>
        <p:nvSpPr>
          <p:cNvPr id="3" name="Content Placeholder 2"/>
          <p:cNvSpPr>
            <a:spLocks noGrp="1"/>
          </p:cNvSpPr>
          <p:nvPr>
            <p:ph idx="1"/>
          </p:nvPr>
        </p:nvSpPr>
        <p:spPr>
          <a:xfrm>
            <a:off x="1331842" y="1554165"/>
            <a:ext cx="10656957" cy="4525963"/>
          </a:xfrm>
        </p:spPr>
        <p:txBody>
          <a:bodyPr>
            <a:normAutofit/>
          </a:bodyPr>
          <a:lstStyle/>
          <a:p>
            <a:pPr>
              <a:spcBef>
                <a:spcPts val="2000"/>
              </a:spcBef>
            </a:pPr>
            <a:r>
              <a:rPr lang="en-US" dirty="0"/>
              <a:t>Obvious:    Cost, Schedule, Quality</a:t>
            </a:r>
          </a:p>
          <a:p>
            <a:pPr>
              <a:spcBef>
                <a:spcPts val="2000"/>
              </a:spcBef>
            </a:pPr>
            <a:r>
              <a:rPr lang="en-US" dirty="0"/>
              <a:t>Accepted:  Sustainability</a:t>
            </a:r>
          </a:p>
          <a:p>
            <a:pPr>
              <a:spcBef>
                <a:spcPts val="2000"/>
              </a:spcBef>
            </a:pPr>
            <a:r>
              <a:rPr lang="en-US" dirty="0"/>
              <a:t>Emerging:  Prefabrication</a:t>
            </a:r>
          </a:p>
          <a:p>
            <a:pPr>
              <a:spcBef>
                <a:spcPts val="2000"/>
              </a:spcBef>
            </a:pPr>
            <a:r>
              <a:rPr lang="en-US" dirty="0"/>
              <a:t>Emerging:  Safety</a:t>
            </a:r>
          </a:p>
        </p:txBody>
      </p:sp>
    </p:spTree>
    <p:extLst>
      <p:ext uri="{BB962C8B-B14F-4D97-AF65-F5344CB8AC3E}">
        <p14:creationId xmlns:p14="http://schemas.microsoft.com/office/powerpoint/2010/main" val="4246673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478" y="276495"/>
            <a:ext cx="8229600" cy="992875"/>
          </a:xfrm>
        </p:spPr>
        <p:txBody>
          <a:bodyPr/>
          <a:lstStyle/>
          <a:p>
            <a:pPr>
              <a:spcBef>
                <a:spcPts val="600"/>
              </a:spcBef>
              <a:spcAft>
                <a:spcPts val="600"/>
              </a:spcAft>
            </a:pPr>
            <a:r>
              <a:rPr lang="en-US" dirty="0"/>
              <a:t>Hierarchy of Controls </a:t>
            </a:r>
          </a:p>
        </p:txBody>
      </p:sp>
      <p:sp>
        <p:nvSpPr>
          <p:cNvPr id="4" name="AutoShape 17"/>
          <p:cNvSpPr>
            <a:spLocks noChangeArrowheads="1"/>
          </p:cNvSpPr>
          <p:nvPr/>
        </p:nvSpPr>
        <p:spPr bwMode="auto">
          <a:xfrm>
            <a:off x="2855844" y="1682496"/>
            <a:ext cx="5257800" cy="4114800"/>
          </a:xfrm>
          <a:custGeom>
            <a:avLst/>
            <a:gdLst>
              <a:gd name="G0" fmla="+- 7748 0 0"/>
              <a:gd name="G1" fmla="+- 21600 0 7748"/>
              <a:gd name="G2" fmla="*/ 7748 1 2"/>
              <a:gd name="G3" fmla="+- 21600 0 G2"/>
              <a:gd name="G4" fmla="+/ 7748 21600 2"/>
              <a:gd name="G5" fmla="+/ G1 0 2"/>
              <a:gd name="G6" fmla="*/ 21600 21600 7748"/>
              <a:gd name="G7" fmla="*/ G6 1 2"/>
              <a:gd name="G8" fmla="+- 21600 0 G7"/>
              <a:gd name="G9" fmla="*/ 21600 1 2"/>
              <a:gd name="G10" fmla="+- 7748 0 G9"/>
              <a:gd name="G11" fmla="?: G10 G8 0"/>
              <a:gd name="G12" fmla="?: G10 G7 21600"/>
              <a:gd name="T0" fmla="*/ 17726 w 21600"/>
              <a:gd name="T1" fmla="*/ 10800 h 21600"/>
              <a:gd name="T2" fmla="*/ 10800 w 21600"/>
              <a:gd name="T3" fmla="*/ 21600 h 21600"/>
              <a:gd name="T4" fmla="*/ 3874 w 21600"/>
              <a:gd name="T5" fmla="*/ 10800 h 21600"/>
              <a:gd name="T6" fmla="*/ 10800 w 21600"/>
              <a:gd name="T7" fmla="*/ 0 h 21600"/>
              <a:gd name="T8" fmla="*/ 5674 w 21600"/>
              <a:gd name="T9" fmla="*/ 5674 h 21600"/>
              <a:gd name="T10" fmla="*/ 15926 w 21600"/>
              <a:gd name="T11" fmla="*/ 15926 h 21600"/>
            </a:gdLst>
            <a:ahLst/>
            <a:cxnLst>
              <a:cxn ang="0">
                <a:pos x="T0" y="T1"/>
              </a:cxn>
              <a:cxn ang="0">
                <a:pos x="T2" y="T3"/>
              </a:cxn>
              <a:cxn ang="0">
                <a:pos x="T4" y="T5"/>
              </a:cxn>
              <a:cxn ang="0">
                <a:pos x="T6" y="T7"/>
              </a:cxn>
            </a:cxnLst>
            <a:rect l="T8" t="T9" r="T10" b="T11"/>
            <a:pathLst>
              <a:path w="21600" h="21600">
                <a:moveTo>
                  <a:pt x="0" y="0"/>
                </a:moveTo>
                <a:lnTo>
                  <a:pt x="7748" y="21600"/>
                </a:lnTo>
                <a:lnTo>
                  <a:pt x="13852" y="21600"/>
                </a:lnTo>
                <a:lnTo>
                  <a:pt x="21600" y="0"/>
                </a:lnTo>
                <a:close/>
              </a:path>
            </a:pathLst>
          </a:custGeom>
          <a:solidFill>
            <a:schemeClr val="bg2">
              <a:lumMod val="40000"/>
              <a:lumOff val="60000"/>
            </a:schemeClr>
          </a:solidFill>
          <a:ln w="28575">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5" name="Line 19"/>
          <p:cNvSpPr>
            <a:spLocks noChangeShapeType="1"/>
          </p:cNvSpPr>
          <p:nvPr/>
        </p:nvSpPr>
        <p:spPr bwMode="auto">
          <a:xfrm>
            <a:off x="4379844" y="5035296"/>
            <a:ext cx="2209800" cy="0"/>
          </a:xfrm>
          <a:prstGeom prst="line">
            <a:avLst/>
          </a:prstGeom>
          <a:noFill/>
          <a:ln w="28575">
            <a:solidFill>
              <a:schemeClr val="tx1"/>
            </a:solidFill>
            <a:round/>
            <a:headEnd/>
            <a:tailEnd/>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6" name="Line 20"/>
          <p:cNvSpPr>
            <a:spLocks noChangeShapeType="1"/>
          </p:cNvSpPr>
          <p:nvPr/>
        </p:nvSpPr>
        <p:spPr bwMode="auto">
          <a:xfrm>
            <a:off x="3668644" y="3435096"/>
            <a:ext cx="3657600" cy="0"/>
          </a:xfrm>
          <a:prstGeom prst="line">
            <a:avLst/>
          </a:prstGeom>
          <a:noFill/>
          <a:ln w="28575">
            <a:solidFill>
              <a:schemeClr val="tx1"/>
            </a:solidFill>
            <a:round/>
            <a:headEnd/>
            <a:tailEnd/>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7" name="Line 21"/>
          <p:cNvSpPr>
            <a:spLocks noChangeShapeType="1"/>
          </p:cNvSpPr>
          <p:nvPr/>
        </p:nvSpPr>
        <p:spPr bwMode="auto">
          <a:xfrm>
            <a:off x="3998844" y="4197096"/>
            <a:ext cx="2971800" cy="0"/>
          </a:xfrm>
          <a:prstGeom prst="line">
            <a:avLst/>
          </a:prstGeom>
          <a:noFill/>
          <a:ln w="28575">
            <a:solidFill>
              <a:schemeClr val="tx1"/>
            </a:solidFill>
            <a:round/>
            <a:headEnd/>
            <a:tailEnd/>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8" name="Line 22"/>
          <p:cNvSpPr>
            <a:spLocks noChangeShapeType="1"/>
          </p:cNvSpPr>
          <p:nvPr/>
        </p:nvSpPr>
        <p:spPr bwMode="auto">
          <a:xfrm>
            <a:off x="3313044" y="2596896"/>
            <a:ext cx="4343400" cy="0"/>
          </a:xfrm>
          <a:prstGeom prst="line">
            <a:avLst/>
          </a:prstGeom>
          <a:noFill/>
          <a:ln w="28575">
            <a:solidFill>
              <a:schemeClr val="tx1"/>
            </a:solidFill>
            <a:round/>
            <a:headEnd/>
            <a:tailEnd/>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9" name="Line 23"/>
          <p:cNvSpPr>
            <a:spLocks noChangeShapeType="1"/>
          </p:cNvSpPr>
          <p:nvPr/>
        </p:nvSpPr>
        <p:spPr bwMode="auto">
          <a:xfrm flipH="1" flipV="1">
            <a:off x="2593716" y="1719072"/>
            <a:ext cx="0" cy="4133088"/>
          </a:xfrm>
          <a:prstGeom prst="line">
            <a:avLst/>
          </a:prstGeom>
          <a:noFill/>
          <a:ln w="38100">
            <a:solidFill>
              <a:schemeClr val="tx1"/>
            </a:solidFill>
            <a:round/>
            <a:headEnd/>
            <a:tailEnd type="triangle" w="lg" len="lg"/>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0" name="Text Box 24"/>
          <p:cNvSpPr txBox="1">
            <a:spLocks noChangeArrowheads="1"/>
          </p:cNvSpPr>
          <p:nvPr/>
        </p:nvSpPr>
        <p:spPr bwMode="auto">
          <a:xfrm rot="16200000">
            <a:off x="1023585" y="3474309"/>
            <a:ext cx="2667000" cy="400110"/>
          </a:xfrm>
          <a:prstGeom prst="rect">
            <a:avLst/>
          </a:prstGeom>
          <a:noFill/>
          <a:ln w="9525">
            <a:noFill/>
            <a:miter lim="800000"/>
            <a:headEnd/>
            <a:tailEnd/>
          </a:ln>
          <a:effectLst/>
        </p:spPr>
        <p:txBody>
          <a:bodyPr>
            <a:spAutoFit/>
          </a:bodyPr>
          <a:lstStyle/>
          <a:p>
            <a:pPr defTabSz="457200" fontAlgn="base">
              <a:spcBef>
                <a:spcPct val="50000"/>
              </a:spcBef>
              <a:spcAft>
                <a:spcPct val="0"/>
              </a:spcAft>
            </a:pPr>
            <a:r>
              <a:rPr lang="en-US" sz="2000" dirty="0">
                <a:solidFill>
                  <a:prstClr val="black"/>
                </a:solidFill>
                <a:latin typeface="Myriad Pro"/>
                <a:ea typeface="ＭＳ Ｐゴシック" pitchFamily="-65" charset="-128"/>
              </a:rPr>
              <a:t>Reliability of Control</a:t>
            </a:r>
          </a:p>
        </p:txBody>
      </p:sp>
      <p:sp>
        <p:nvSpPr>
          <p:cNvPr id="11" name="Text Box 25"/>
          <p:cNvSpPr txBox="1">
            <a:spLocks noChangeArrowheads="1"/>
          </p:cNvSpPr>
          <p:nvPr/>
        </p:nvSpPr>
        <p:spPr bwMode="auto">
          <a:xfrm>
            <a:off x="3654420" y="1801183"/>
            <a:ext cx="3581400" cy="677108"/>
          </a:xfrm>
          <a:prstGeom prst="rect">
            <a:avLst/>
          </a:prstGeom>
          <a:noFill/>
          <a:ln w="9525">
            <a:noFill/>
            <a:miter lim="800000"/>
            <a:headEnd/>
            <a:tailEnd/>
          </a:ln>
          <a:effectLst/>
        </p:spPr>
        <p:txBody>
          <a:bodyPr>
            <a:spAutoFit/>
          </a:bodyPr>
          <a:lstStyle/>
          <a:p>
            <a:pPr algn="ctr" defTabSz="457200" fontAlgn="base">
              <a:spcAft>
                <a:spcPct val="0"/>
              </a:spcAft>
            </a:pPr>
            <a:r>
              <a:rPr lang="en-US" sz="2400" b="1" dirty="0">
                <a:solidFill>
                  <a:prstClr val="black"/>
                </a:solidFill>
                <a:latin typeface="Arial" charset="0"/>
                <a:ea typeface="ＭＳ Ｐゴシック" pitchFamily="-65" charset="-128"/>
              </a:rPr>
              <a:t>Elimination</a:t>
            </a:r>
          </a:p>
          <a:p>
            <a:pPr algn="ctr" defTabSz="457200" fontAlgn="base">
              <a:spcAft>
                <a:spcPct val="0"/>
              </a:spcAft>
            </a:pPr>
            <a:r>
              <a:rPr lang="en-US" sz="1400" i="1" dirty="0">
                <a:solidFill>
                  <a:prstClr val="black"/>
                </a:solidFill>
                <a:latin typeface="Arial" charset="0"/>
                <a:ea typeface="ＭＳ Ｐゴシック" pitchFamily="-65" charset="-128"/>
              </a:rPr>
              <a:t>Eliminate the hazard during design</a:t>
            </a:r>
          </a:p>
        </p:txBody>
      </p:sp>
      <p:sp>
        <p:nvSpPr>
          <p:cNvPr id="12" name="Text Box 26"/>
          <p:cNvSpPr txBox="1">
            <a:spLocks noChangeArrowheads="1"/>
          </p:cNvSpPr>
          <p:nvPr/>
        </p:nvSpPr>
        <p:spPr bwMode="auto">
          <a:xfrm>
            <a:off x="3694044" y="2596896"/>
            <a:ext cx="3581400" cy="892552"/>
          </a:xfrm>
          <a:prstGeom prst="rect">
            <a:avLst/>
          </a:prstGeom>
          <a:noFill/>
          <a:ln w="9525">
            <a:noFill/>
            <a:miter lim="800000"/>
            <a:headEnd/>
            <a:tailEnd/>
          </a:ln>
          <a:effectLst/>
        </p:spPr>
        <p:txBody>
          <a:bodyPr>
            <a:spAutoFit/>
          </a:bodyPr>
          <a:lstStyle/>
          <a:p>
            <a:pPr algn="ctr" defTabSz="457200" fontAlgn="base">
              <a:spcBef>
                <a:spcPct val="0"/>
              </a:spcBef>
            </a:pPr>
            <a:r>
              <a:rPr lang="en-US" sz="2400" b="1" dirty="0">
                <a:solidFill>
                  <a:prstClr val="black"/>
                </a:solidFill>
                <a:latin typeface="Arial" charset="0"/>
                <a:ea typeface="ＭＳ Ｐゴシック" pitchFamily="-65" charset="-128"/>
              </a:rPr>
              <a:t>Substitution</a:t>
            </a:r>
          </a:p>
          <a:p>
            <a:pPr algn="ctr" defTabSz="457200" fontAlgn="base">
              <a:spcBef>
                <a:spcPct val="0"/>
              </a:spcBef>
            </a:pPr>
            <a:r>
              <a:rPr lang="en-US" sz="1400" i="1" dirty="0">
                <a:solidFill>
                  <a:prstClr val="black"/>
                </a:solidFill>
                <a:latin typeface="Arial" charset="0"/>
                <a:ea typeface="ＭＳ Ｐゴシック" pitchFamily="-65" charset="-128"/>
              </a:rPr>
              <a:t>Substitute a less-hazardous material or form during design</a:t>
            </a:r>
          </a:p>
        </p:txBody>
      </p:sp>
      <p:sp>
        <p:nvSpPr>
          <p:cNvPr id="13" name="Text Box 27"/>
          <p:cNvSpPr txBox="1">
            <a:spLocks noChangeArrowheads="1"/>
          </p:cNvSpPr>
          <p:nvPr/>
        </p:nvSpPr>
        <p:spPr bwMode="auto">
          <a:xfrm>
            <a:off x="3694044" y="3384607"/>
            <a:ext cx="3581400" cy="830997"/>
          </a:xfrm>
          <a:prstGeom prst="rect">
            <a:avLst/>
          </a:prstGeom>
          <a:noFill/>
          <a:ln w="9525">
            <a:noFill/>
            <a:miter lim="800000"/>
            <a:headEnd/>
            <a:tailEnd/>
          </a:ln>
          <a:effectLst/>
        </p:spPr>
        <p:txBody>
          <a:bodyPr>
            <a:spAutoFit/>
          </a:bodyPr>
          <a:lstStyle/>
          <a:p>
            <a:pPr algn="ctr" defTabSz="457200" fontAlgn="base">
              <a:spcAft>
                <a:spcPct val="0"/>
              </a:spcAft>
            </a:pPr>
            <a:r>
              <a:rPr lang="en-US" sz="2000" b="1" dirty="0">
                <a:solidFill>
                  <a:prstClr val="black"/>
                </a:solidFill>
                <a:latin typeface="Arial" charset="0"/>
                <a:ea typeface="ＭＳ Ｐゴシック" pitchFamily="-65" charset="-128"/>
              </a:rPr>
              <a:t>Engineering Controls</a:t>
            </a:r>
          </a:p>
          <a:p>
            <a:pPr algn="ctr" defTabSz="457200" fontAlgn="base">
              <a:spcAft>
                <a:spcPct val="0"/>
              </a:spcAft>
            </a:pPr>
            <a:r>
              <a:rPr lang="en-US" sz="1400" i="1" dirty="0">
                <a:solidFill>
                  <a:prstClr val="black"/>
                </a:solidFill>
                <a:latin typeface="Arial" charset="0"/>
                <a:ea typeface="ＭＳ Ｐゴシック" pitchFamily="-65" charset="-128"/>
              </a:rPr>
              <a:t>“Design-in” engineering controls,</a:t>
            </a:r>
          </a:p>
          <a:p>
            <a:pPr algn="ctr" defTabSz="457200" fontAlgn="base">
              <a:spcAft>
                <a:spcPct val="0"/>
              </a:spcAft>
            </a:pPr>
            <a:r>
              <a:rPr lang="en-US" sz="1400" i="1" dirty="0">
                <a:solidFill>
                  <a:prstClr val="black"/>
                </a:solidFill>
                <a:latin typeface="Arial" charset="0"/>
                <a:ea typeface="ＭＳ Ｐゴシック" pitchFamily="-65" charset="-128"/>
              </a:rPr>
              <a:t>Incorporate warning systems</a:t>
            </a:r>
          </a:p>
        </p:txBody>
      </p:sp>
      <p:sp>
        <p:nvSpPr>
          <p:cNvPr id="14" name="Text Box 28"/>
          <p:cNvSpPr txBox="1">
            <a:spLocks noChangeArrowheads="1"/>
          </p:cNvSpPr>
          <p:nvPr/>
        </p:nvSpPr>
        <p:spPr bwMode="auto">
          <a:xfrm>
            <a:off x="3719444" y="4209796"/>
            <a:ext cx="3581400" cy="809452"/>
          </a:xfrm>
          <a:prstGeom prst="rect">
            <a:avLst/>
          </a:prstGeom>
          <a:noFill/>
          <a:ln w="9525">
            <a:noFill/>
            <a:miter lim="800000"/>
            <a:headEnd/>
            <a:tailEnd/>
          </a:ln>
          <a:effectLst/>
        </p:spPr>
        <p:txBody>
          <a:bodyPr>
            <a:spAutoFit/>
          </a:bodyPr>
          <a:lstStyle/>
          <a:p>
            <a:pPr algn="ctr" defTabSz="457200" fontAlgn="base">
              <a:spcBef>
                <a:spcPct val="0"/>
              </a:spcBef>
              <a:spcAft>
                <a:spcPct val="0"/>
              </a:spcAft>
            </a:pPr>
            <a:r>
              <a:rPr lang="en-US" b="1" dirty="0">
                <a:solidFill>
                  <a:prstClr val="black"/>
                </a:solidFill>
                <a:latin typeface="Arial" charset="0"/>
                <a:ea typeface="ＭＳ Ｐゴシック" pitchFamily="-65" charset="-128"/>
              </a:rPr>
              <a:t>Administrative Controls</a:t>
            </a:r>
          </a:p>
          <a:p>
            <a:pPr algn="ctr" defTabSz="457200" fontAlgn="base">
              <a:spcBef>
                <a:spcPct val="0"/>
              </a:spcBef>
              <a:spcAft>
                <a:spcPct val="0"/>
              </a:spcAft>
            </a:pPr>
            <a:r>
              <a:rPr lang="en-US" sz="1400" i="1" dirty="0">
                <a:solidFill>
                  <a:prstClr val="black"/>
                </a:solidFill>
                <a:latin typeface="Arial" charset="0"/>
                <a:ea typeface="ＭＳ Ｐゴシック" pitchFamily="-65" charset="-128"/>
              </a:rPr>
              <a:t>Well-designed work </a:t>
            </a:r>
          </a:p>
          <a:p>
            <a:pPr algn="ctr" defTabSz="457200" fontAlgn="base">
              <a:lnSpc>
                <a:spcPct val="90000"/>
              </a:lnSpc>
              <a:spcBef>
                <a:spcPct val="0"/>
              </a:spcBef>
              <a:spcAft>
                <a:spcPct val="0"/>
              </a:spcAft>
            </a:pPr>
            <a:r>
              <a:rPr lang="en-US" sz="1400" i="1" dirty="0">
                <a:solidFill>
                  <a:prstClr val="black"/>
                </a:solidFill>
                <a:latin typeface="Arial" charset="0"/>
                <a:ea typeface="ＭＳ Ｐゴシック" pitchFamily="-65" charset="-128"/>
              </a:rPr>
              <a:t>methods &amp; organization</a:t>
            </a:r>
          </a:p>
        </p:txBody>
      </p:sp>
      <p:sp>
        <p:nvSpPr>
          <p:cNvPr id="15" name="Text Box 29"/>
          <p:cNvSpPr txBox="1">
            <a:spLocks noChangeArrowheads="1"/>
          </p:cNvSpPr>
          <p:nvPr/>
        </p:nvSpPr>
        <p:spPr bwMode="auto">
          <a:xfrm>
            <a:off x="3694044" y="5003495"/>
            <a:ext cx="3581400" cy="830997"/>
          </a:xfrm>
          <a:prstGeom prst="rect">
            <a:avLst/>
          </a:prstGeom>
          <a:noFill/>
          <a:ln w="9525">
            <a:noFill/>
            <a:miter lim="800000"/>
            <a:headEnd/>
            <a:tailEnd/>
          </a:ln>
          <a:effectLst/>
        </p:spPr>
        <p:txBody>
          <a:bodyPr>
            <a:spAutoFit/>
          </a:bodyPr>
          <a:lstStyle/>
          <a:p>
            <a:pPr algn="ctr" defTabSz="457200" fontAlgn="base">
              <a:spcBef>
                <a:spcPct val="0"/>
              </a:spcBef>
              <a:spcAft>
                <a:spcPct val="0"/>
              </a:spcAft>
            </a:pPr>
            <a:r>
              <a:rPr lang="en-US" sz="2000" b="1" i="1" dirty="0">
                <a:solidFill>
                  <a:prstClr val="black"/>
                </a:solidFill>
                <a:latin typeface="Arial" charset="0"/>
                <a:ea typeface="ＭＳ Ｐゴシック" pitchFamily="-65" charset="-128"/>
              </a:rPr>
              <a:t>PPE</a:t>
            </a:r>
          </a:p>
          <a:p>
            <a:pPr algn="ctr" defTabSz="457200" fontAlgn="base">
              <a:spcBef>
                <a:spcPct val="0"/>
              </a:spcBef>
              <a:spcAft>
                <a:spcPct val="0"/>
              </a:spcAft>
            </a:pPr>
            <a:r>
              <a:rPr lang="en-US" sz="1400" i="1" dirty="0">
                <a:solidFill>
                  <a:prstClr val="black"/>
                </a:solidFill>
                <a:latin typeface="Arial" charset="0"/>
                <a:ea typeface="ＭＳ Ｐゴシック" pitchFamily="-65" charset="-128"/>
              </a:rPr>
              <a:t>Available, effective, </a:t>
            </a:r>
          </a:p>
          <a:p>
            <a:pPr algn="ctr" defTabSz="457200" fontAlgn="base">
              <a:spcBef>
                <a:spcPct val="0"/>
              </a:spcBef>
              <a:spcAft>
                <a:spcPct val="0"/>
              </a:spcAft>
            </a:pPr>
            <a:r>
              <a:rPr lang="en-US" sz="1400" i="1" dirty="0">
                <a:solidFill>
                  <a:prstClr val="black"/>
                </a:solidFill>
                <a:latin typeface="Arial" charset="0"/>
                <a:ea typeface="ＭＳ Ｐゴシック" pitchFamily="-65" charset="-128"/>
              </a:rPr>
              <a:t>easy to use</a:t>
            </a:r>
          </a:p>
        </p:txBody>
      </p:sp>
      <p:sp>
        <p:nvSpPr>
          <p:cNvPr id="16" name="Line 31"/>
          <p:cNvSpPr>
            <a:spLocks noChangeShapeType="1"/>
          </p:cNvSpPr>
          <p:nvPr/>
        </p:nvSpPr>
        <p:spPr bwMode="auto">
          <a:xfrm>
            <a:off x="8951844" y="1548384"/>
            <a:ext cx="0" cy="0"/>
          </a:xfrm>
          <a:prstGeom prst="line">
            <a:avLst/>
          </a:prstGeom>
          <a:noFill/>
          <a:ln w="9525">
            <a:solidFill>
              <a:schemeClr val="tx1"/>
            </a:solidFill>
            <a:round/>
            <a:headEnd/>
            <a:tailEnd type="triangle" w="med" len="med"/>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7" name="Oval 16"/>
          <p:cNvSpPr/>
          <p:nvPr/>
        </p:nvSpPr>
        <p:spPr>
          <a:xfrm>
            <a:off x="3434965" y="1617295"/>
            <a:ext cx="4063117" cy="1865376"/>
          </a:xfrm>
          <a:prstGeom prst="ellipse">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base">
              <a:spcBef>
                <a:spcPct val="0"/>
              </a:spcBef>
              <a:spcAft>
                <a:spcPct val="0"/>
              </a:spcAft>
            </a:pPr>
            <a:endParaRPr lang="en-US" sz="2400" dirty="0">
              <a:solidFill>
                <a:prstClr val="white"/>
              </a:solidFill>
            </a:endParaRPr>
          </a:p>
        </p:txBody>
      </p:sp>
      <p:sp>
        <p:nvSpPr>
          <p:cNvPr id="18" name="Line 23"/>
          <p:cNvSpPr>
            <a:spLocks noChangeShapeType="1"/>
          </p:cNvSpPr>
          <p:nvPr/>
        </p:nvSpPr>
        <p:spPr bwMode="auto">
          <a:xfrm flipH="1">
            <a:off x="7525319" y="2369818"/>
            <a:ext cx="698026" cy="75689"/>
          </a:xfrm>
          <a:prstGeom prst="line">
            <a:avLst/>
          </a:prstGeom>
          <a:noFill/>
          <a:ln w="38100">
            <a:solidFill>
              <a:srgbClr val="FF0000"/>
            </a:solidFill>
            <a:round/>
            <a:headEnd/>
            <a:tailEnd type="triangle" w="lg" len="lg"/>
          </a:ln>
          <a:effectLst/>
        </p:spPr>
        <p:txBody>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19" name="Text Box 25"/>
          <p:cNvSpPr txBox="1">
            <a:spLocks noChangeArrowheads="1"/>
          </p:cNvSpPr>
          <p:nvPr/>
        </p:nvSpPr>
        <p:spPr bwMode="auto">
          <a:xfrm>
            <a:off x="8174490" y="1865436"/>
            <a:ext cx="2288580" cy="1569660"/>
          </a:xfrm>
          <a:prstGeom prst="rect">
            <a:avLst/>
          </a:prstGeom>
          <a:noFill/>
          <a:ln w="9525">
            <a:noFill/>
            <a:miter lim="800000"/>
            <a:headEnd/>
            <a:tailEnd/>
          </a:ln>
          <a:effectLst/>
        </p:spPr>
        <p:txBody>
          <a:bodyPr wrap="square">
            <a:spAutoFit/>
          </a:bodyPr>
          <a:lstStyle/>
          <a:p>
            <a:pPr defTabSz="457200" fontAlgn="base">
              <a:spcBef>
                <a:spcPct val="50000"/>
              </a:spcBef>
              <a:spcAft>
                <a:spcPct val="0"/>
              </a:spcAft>
            </a:pPr>
            <a:r>
              <a:rPr lang="en-US" sz="3200" dirty="0">
                <a:solidFill>
                  <a:srgbClr val="FF0000"/>
                </a:solidFill>
                <a:latin typeface="Myriad Pro"/>
                <a:ea typeface="ＭＳ Ｐゴシック" pitchFamily="-65" charset="-128"/>
              </a:rPr>
              <a:t>Prevention through Design</a:t>
            </a:r>
            <a:endParaRPr lang="en-US" sz="3200" i="1" dirty="0">
              <a:solidFill>
                <a:srgbClr val="FF0000"/>
              </a:solidFill>
              <a:latin typeface="Myriad Pro"/>
              <a:ea typeface="ＭＳ Ｐゴシック" pitchFamily="-65" charset="-128"/>
            </a:endParaRPr>
          </a:p>
        </p:txBody>
      </p:sp>
      <p:sp>
        <p:nvSpPr>
          <p:cNvPr id="25" name="Text Box 24"/>
          <p:cNvSpPr txBox="1">
            <a:spLocks noChangeArrowheads="1"/>
          </p:cNvSpPr>
          <p:nvPr/>
        </p:nvSpPr>
        <p:spPr bwMode="auto">
          <a:xfrm rot="16200000">
            <a:off x="2368199" y="5367566"/>
            <a:ext cx="801624" cy="307777"/>
          </a:xfrm>
          <a:prstGeom prst="rect">
            <a:avLst/>
          </a:prstGeom>
          <a:noFill/>
          <a:ln w="9525">
            <a:noFill/>
            <a:miter lim="800000"/>
            <a:headEnd/>
            <a:tailEnd/>
          </a:ln>
          <a:effectLst/>
        </p:spPr>
        <p:txBody>
          <a:bodyPr wrap="square">
            <a:spAutoFit/>
          </a:bodyPr>
          <a:lstStyle/>
          <a:p>
            <a:pPr defTabSz="457200" fontAlgn="base">
              <a:spcBef>
                <a:spcPct val="50000"/>
              </a:spcBef>
              <a:spcAft>
                <a:spcPct val="0"/>
              </a:spcAft>
            </a:pPr>
            <a:r>
              <a:rPr lang="en-US" sz="1400" dirty="0">
                <a:solidFill>
                  <a:prstClr val="black"/>
                </a:solidFill>
                <a:latin typeface="Myriad Pro"/>
                <a:ea typeface="ＭＳ Ｐゴシック" pitchFamily="-65" charset="-128"/>
              </a:rPr>
              <a:t>Lower</a:t>
            </a:r>
          </a:p>
        </p:txBody>
      </p:sp>
      <p:sp>
        <p:nvSpPr>
          <p:cNvPr id="26" name="Text Box 24"/>
          <p:cNvSpPr txBox="1">
            <a:spLocks noChangeArrowheads="1"/>
          </p:cNvSpPr>
          <p:nvPr/>
        </p:nvSpPr>
        <p:spPr bwMode="auto">
          <a:xfrm rot="16200000">
            <a:off x="2346793" y="2039151"/>
            <a:ext cx="801624" cy="307777"/>
          </a:xfrm>
          <a:prstGeom prst="rect">
            <a:avLst/>
          </a:prstGeom>
          <a:noFill/>
          <a:ln w="9525">
            <a:noFill/>
            <a:miter lim="800000"/>
            <a:headEnd/>
            <a:tailEnd/>
          </a:ln>
          <a:effectLst/>
        </p:spPr>
        <p:txBody>
          <a:bodyPr wrap="square">
            <a:spAutoFit/>
          </a:bodyPr>
          <a:lstStyle/>
          <a:p>
            <a:pPr defTabSz="457200" fontAlgn="base">
              <a:spcBef>
                <a:spcPct val="50000"/>
              </a:spcBef>
              <a:spcAft>
                <a:spcPct val="0"/>
              </a:spcAft>
            </a:pPr>
            <a:r>
              <a:rPr lang="en-US" sz="1400" dirty="0">
                <a:solidFill>
                  <a:prstClr val="black"/>
                </a:solidFill>
                <a:latin typeface="Myriad Pro"/>
                <a:ea typeface="ＭＳ Ｐゴシック" pitchFamily="-65" charset="-128"/>
              </a:rPr>
              <a:t>Higher</a:t>
            </a:r>
          </a:p>
        </p:txBody>
      </p:sp>
    </p:spTree>
    <p:extLst>
      <p:ext uri="{BB962C8B-B14F-4D97-AF65-F5344CB8AC3E}">
        <p14:creationId xmlns:p14="http://schemas.microsoft.com/office/powerpoint/2010/main" val="363518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994452" y="207184"/>
            <a:ext cx="8229601" cy="1021899"/>
          </a:xfrm>
        </p:spPr>
        <p:txBody>
          <a:bodyPr>
            <a:normAutofit/>
          </a:bodyPr>
          <a:lstStyle/>
          <a:p>
            <a:r>
              <a:rPr lang="en-US" dirty="0" smtClean="0"/>
              <a:t>Economic benefits of </a:t>
            </a:r>
            <a:r>
              <a:rPr lang="en-US" dirty="0" err="1" smtClean="0"/>
              <a:t>DfS</a:t>
            </a:r>
            <a:endParaRPr lang="en-US" dirty="0">
              <a:solidFill>
                <a:srgbClr val="FFC000"/>
              </a:solidFill>
            </a:endParaRPr>
          </a:p>
        </p:txBody>
      </p:sp>
      <p:sp>
        <p:nvSpPr>
          <p:cNvPr id="3" name="Content Placeholder 2"/>
          <p:cNvSpPr>
            <a:spLocks noGrp="1"/>
          </p:cNvSpPr>
          <p:nvPr>
            <p:ph idx="1"/>
          </p:nvPr>
        </p:nvSpPr>
        <p:spPr>
          <a:xfrm>
            <a:off x="1808922" y="1417638"/>
            <a:ext cx="8289235" cy="4755958"/>
          </a:xfrm>
        </p:spPr>
        <p:txBody>
          <a:bodyPr>
            <a:normAutofit/>
          </a:bodyPr>
          <a:lstStyle/>
          <a:p>
            <a:pPr>
              <a:spcBef>
                <a:spcPts val="1800"/>
              </a:spcBef>
              <a:spcAft>
                <a:spcPts val="600"/>
              </a:spcAft>
            </a:pPr>
            <a:r>
              <a:rPr lang="en-US" dirty="0"/>
              <a:t>Reduced site hazards</a:t>
            </a:r>
          </a:p>
          <a:p>
            <a:pPr lvl="1">
              <a:spcBef>
                <a:spcPts val="1800"/>
              </a:spcBef>
              <a:spcAft>
                <a:spcPts val="600"/>
              </a:spcAft>
            </a:pPr>
            <a:r>
              <a:rPr lang="en-US" sz="3200" b="1" dirty="0">
                <a:solidFill>
                  <a:srgbClr val="FF0000"/>
                </a:solidFill>
              </a:rPr>
              <a:t>Fewer worker injuries and fatalities</a:t>
            </a:r>
          </a:p>
          <a:p>
            <a:pPr>
              <a:spcBef>
                <a:spcPts val="1800"/>
              </a:spcBef>
              <a:spcAft>
                <a:spcPts val="600"/>
              </a:spcAft>
            </a:pPr>
            <a:r>
              <a:rPr lang="en-US" dirty="0"/>
              <a:t>Reduced workers’ compensation premiums</a:t>
            </a:r>
          </a:p>
          <a:p>
            <a:pPr>
              <a:spcBef>
                <a:spcPts val="1800"/>
              </a:spcBef>
              <a:spcAft>
                <a:spcPts val="600"/>
              </a:spcAft>
            </a:pPr>
            <a:r>
              <a:rPr lang="en-US" dirty="0"/>
              <a:t>Increased productivity and quality</a:t>
            </a:r>
          </a:p>
          <a:p>
            <a:pPr>
              <a:spcBef>
                <a:spcPts val="1800"/>
              </a:spcBef>
              <a:spcAft>
                <a:spcPts val="600"/>
              </a:spcAft>
            </a:pPr>
            <a:r>
              <a:rPr lang="en-US" dirty="0"/>
              <a:t>Fewer delays due to accidents</a:t>
            </a:r>
          </a:p>
          <a:p>
            <a:pPr>
              <a:spcBef>
                <a:spcPts val="1800"/>
              </a:spcBef>
              <a:spcAft>
                <a:spcPts val="600"/>
              </a:spcAft>
            </a:pPr>
            <a:r>
              <a:rPr lang="en-US" dirty="0"/>
              <a:t>Improved operations/maintenance safety</a:t>
            </a:r>
          </a:p>
        </p:txBody>
      </p:sp>
    </p:spTree>
    <p:extLst>
      <p:ext uri="{BB962C8B-B14F-4D97-AF65-F5344CB8AC3E}">
        <p14:creationId xmlns:p14="http://schemas.microsoft.com/office/powerpoint/2010/main" val="34023417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83" y="279779"/>
            <a:ext cx="8686800" cy="838200"/>
          </a:xfrm>
        </p:spPr>
        <p:txBody>
          <a:bodyPr>
            <a:normAutofit/>
          </a:bodyPr>
          <a:lstStyle/>
          <a:p>
            <a:r>
              <a:rPr lang="en-US" sz="4000" dirty="0"/>
              <a:t>Overview</a:t>
            </a:r>
          </a:p>
        </p:txBody>
      </p:sp>
      <p:sp>
        <p:nvSpPr>
          <p:cNvPr id="3" name="Content Placeholder 2"/>
          <p:cNvSpPr>
            <a:spLocks noGrp="1"/>
          </p:cNvSpPr>
          <p:nvPr>
            <p:ph idx="1"/>
          </p:nvPr>
        </p:nvSpPr>
        <p:spPr>
          <a:xfrm>
            <a:off x="238539" y="1205949"/>
            <a:ext cx="7128279" cy="5652051"/>
          </a:xfrm>
        </p:spPr>
        <p:txBody>
          <a:bodyPr>
            <a:normAutofit/>
          </a:bodyPr>
          <a:lstStyle/>
          <a:p>
            <a:r>
              <a:rPr lang="en-US" sz="2800" dirty="0"/>
              <a:t>Triple Bottom Line and Social Sustainability</a:t>
            </a:r>
          </a:p>
          <a:p>
            <a:r>
              <a:rPr lang="en-US" sz="2800" dirty="0"/>
              <a:t>We all have a Role to Play in Site Safety </a:t>
            </a:r>
          </a:p>
          <a:p>
            <a:r>
              <a:rPr lang="en-US" sz="2800" dirty="0" err="1" smtClean="0"/>
              <a:t>DfS</a:t>
            </a:r>
            <a:r>
              <a:rPr lang="en-US" sz="2800" dirty="0" smtClean="0"/>
              <a:t> </a:t>
            </a:r>
            <a:r>
              <a:rPr lang="en-US" sz="2800" dirty="0"/>
              <a:t>Concept and Benefits</a:t>
            </a:r>
          </a:p>
          <a:p>
            <a:r>
              <a:rPr lang="en-US" sz="2800" dirty="0"/>
              <a:t>Integrated Design and Construction</a:t>
            </a:r>
          </a:p>
          <a:p>
            <a:r>
              <a:rPr lang="en-US" b="1" dirty="0" err="1" smtClean="0"/>
              <a:t>DfS</a:t>
            </a:r>
            <a:r>
              <a:rPr lang="en-US" b="1" dirty="0" smtClean="0"/>
              <a:t> </a:t>
            </a:r>
            <a:r>
              <a:rPr lang="en-US" b="1" dirty="0"/>
              <a:t>Examples</a:t>
            </a:r>
          </a:p>
          <a:p>
            <a:r>
              <a:rPr lang="en-US" sz="2800" dirty="0" err="1" smtClean="0"/>
              <a:t>DfS</a:t>
            </a:r>
            <a:r>
              <a:rPr lang="en-US" sz="2800" dirty="0" smtClean="0"/>
              <a:t> </a:t>
            </a:r>
            <a:r>
              <a:rPr lang="en-US" sz="2800" dirty="0"/>
              <a:t>has Momentum</a:t>
            </a:r>
          </a:p>
          <a:p>
            <a:r>
              <a:rPr lang="en-US" sz="2800" dirty="0" err="1" smtClean="0"/>
              <a:t>DfS</a:t>
            </a:r>
            <a:r>
              <a:rPr lang="en-US" sz="2800" dirty="0" smtClean="0"/>
              <a:t> </a:t>
            </a:r>
            <a:r>
              <a:rPr lang="en-US" sz="2800" dirty="0"/>
              <a:t>Processes and Tools</a:t>
            </a:r>
          </a:p>
          <a:p>
            <a:r>
              <a:rPr lang="en-US" sz="2800" dirty="0"/>
              <a:t>Implementing </a:t>
            </a:r>
            <a:r>
              <a:rPr lang="en-US" sz="2800" dirty="0" err="1" smtClean="0"/>
              <a:t>DfS</a:t>
            </a:r>
            <a:endParaRPr lang="en-US" sz="2800" dirty="0"/>
          </a:p>
        </p:txBody>
      </p:sp>
      <p:pic>
        <p:nvPicPr>
          <p:cNvPr id="10" name="Picture 9" descr="MCj04395870000[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95008" y="2729944"/>
            <a:ext cx="3986784" cy="3626852"/>
          </a:xfrm>
          <a:prstGeom prst="rect">
            <a:avLst/>
          </a:prstGeom>
          <a:noFill/>
        </p:spPr>
      </p:pic>
      <p:pic>
        <p:nvPicPr>
          <p:cNvPr id="11" name="Picture 7" descr="PtD_logo_colo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159626" y="3650171"/>
            <a:ext cx="1168854" cy="782742"/>
          </a:xfrm>
          <a:prstGeom prst="rect">
            <a:avLst/>
          </a:prstGeom>
          <a:noFill/>
        </p:spPr>
      </p:pic>
      <p:sp>
        <p:nvSpPr>
          <p:cNvPr id="12" name="Text Box 9"/>
          <p:cNvSpPr txBox="1">
            <a:spLocks noChangeArrowheads="1"/>
          </p:cNvSpPr>
          <p:nvPr/>
        </p:nvSpPr>
        <p:spPr bwMode="auto">
          <a:xfrm>
            <a:off x="8002258" y="4930331"/>
            <a:ext cx="1667855"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Work premises and facilities</a:t>
            </a:r>
          </a:p>
        </p:txBody>
      </p:sp>
      <p:sp>
        <p:nvSpPr>
          <p:cNvPr id="13" name="Text Box 10"/>
          <p:cNvSpPr txBox="1">
            <a:spLocks noChangeArrowheads="1"/>
          </p:cNvSpPr>
          <p:nvPr/>
        </p:nvSpPr>
        <p:spPr bwMode="auto">
          <a:xfrm>
            <a:off x="10328480" y="3394139"/>
            <a:ext cx="1316736"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Tools and equipment</a:t>
            </a:r>
          </a:p>
        </p:txBody>
      </p:sp>
      <p:sp>
        <p:nvSpPr>
          <p:cNvPr id="14" name="Text Box 11"/>
          <p:cNvSpPr txBox="1">
            <a:spLocks noChangeArrowheads="1"/>
          </p:cNvSpPr>
          <p:nvPr/>
        </p:nvSpPr>
        <p:spPr bwMode="auto">
          <a:xfrm>
            <a:off x="9158048" y="2918652"/>
            <a:ext cx="1085832" cy="307777"/>
          </a:xfrm>
          <a:prstGeom prst="rect">
            <a:avLst/>
          </a:prstGeom>
          <a:noFill/>
          <a:ln w="9525">
            <a:noFill/>
            <a:miter lim="800000"/>
            <a:headEnd/>
            <a:tailEnd/>
          </a:ln>
          <a:effectLst/>
        </p:spPr>
        <p:txBody>
          <a:bodyPr wrap="square">
            <a:spAutoFit/>
          </a:bodyPr>
          <a:lstStyle/>
          <a:p>
            <a:pPr>
              <a:spcBef>
                <a:spcPct val="50000"/>
              </a:spcBef>
            </a:pPr>
            <a:r>
              <a:rPr lang="en-US" sz="1400" b="1" dirty="0"/>
              <a:t>Processes</a:t>
            </a:r>
          </a:p>
        </p:txBody>
      </p:sp>
      <p:sp>
        <p:nvSpPr>
          <p:cNvPr id="15" name="Text Box 12"/>
          <p:cNvSpPr txBox="1">
            <a:spLocks noChangeArrowheads="1"/>
          </p:cNvSpPr>
          <p:nvPr/>
        </p:nvSpPr>
        <p:spPr bwMode="auto">
          <a:xfrm>
            <a:off x="7813546" y="3613596"/>
            <a:ext cx="1198198" cy="307777"/>
          </a:xfrm>
          <a:prstGeom prst="rect">
            <a:avLst/>
          </a:prstGeom>
          <a:noFill/>
          <a:ln w="9525">
            <a:noFill/>
            <a:miter lim="800000"/>
            <a:headEnd/>
            <a:tailEnd/>
          </a:ln>
          <a:effectLst/>
        </p:spPr>
        <p:txBody>
          <a:bodyPr wrap="square">
            <a:spAutoFit/>
          </a:bodyPr>
          <a:lstStyle/>
          <a:p>
            <a:pPr>
              <a:spcBef>
                <a:spcPct val="50000"/>
              </a:spcBef>
            </a:pPr>
            <a:r>
              <a:rPr lang="en-US" sz="1400" b="1" dirty="0"/>
              <a:t>Products</a:t>
            </a:r>
          </a:p>
        </p:txBody>
      </p:sp>
      <p:sp>
        <p:nvSpPr>
          <p:cNvPr id="16" name="Text Box 13"/>
          <p:cNvSpPr txBox="1">
            <a:spLocks noChangeArrowheads="1"/>
          </p:cNvSpPr>
          <p:nvPr/>
        </p:nvSpPr>
        <p:spPr bwMode="auto">
          <a:xfrm>
            <a:off x="9776793" y="4863544"/>
            <a:ext cx="1679447" cy="738664"/>
          </a:xfrm>
          <a:prstGeom prst="rect">
            <a:avLst/>
          </a:prstGeom>
          <a:noFill/>
          <a:ln w="9525">
            <a:noFill/>
            <a:miter lim="800000"/>
            <a:headEnd/>
            <a:tailEnd/>
          </a:ln>
          <a:effectLst/>
        </p:spPr>
        <p:txBody>
          <a:bodyPr wrap="square">
            <a:spAutoFit/>
          </a:bodyPr>
          <a:lstStyle/>
          <a:p>
            <a:pPr algn="ctr">
              <a:spcBef>
                <a:spcPct val="50000"/>
              </a:spcBef>
            </a:pPr>
            <a:r>
              <a:rPr lang="en-US" sz="1400" b="1" dirty="0"/>
              <a:t>Work methods and organization of work</a:t>
            </a:r>
          </a:p>
        </p:txBody>
      </p:sp>
      <p:sp>
        <p:nvSpPr>
          <p:cNvPr id="17" name="Text Box 25"/>
          <p:cNvSpPr txBox="1">
            <a:spLocks noChangeArrowheads="1"/>
          </p:cNvSpPr>
          <p:nvPr/>
        </p:nvSpPr>
        <p:spPr bwMode="auto">
          <a:xfrm>
            <a:off x="7543801" y="1418622"/>
            <a:ext cx="4520380" cy="861774"/>
          </a:xfrm>
          <a:prstGeom prst="rect">
            <a:avLst/>
          </a:prstGeom>
          <a:noFill/>
          <a:ln w="9525">
            <a:noFill/>
            <a:miter lim="800000"/>
            <a:headEnd/>
            <a:tailEnd/>
          </a:ln>
          <a:effectLst/>
        </p:spPr>
        <p:txBody>
          <a:bodyPr wrap="square">
            <a:spAutoFit/>
          </a:bodyPr>
          <a:lstStyle/>
          <a:p>
            <a:pPr algn="ctr">
              <a:spcBef>
                <a:spcPct val="50000"/>
              </a:spcBef>
            </a:pPr>
            <a:r>
              <a:rPr lang="en-US" sz="2000" b="1" dirty="0" smtClean="0">
                <a:solidFill>
                  <a:srgbClr val="FF0000"/>
                </a:solidFill>
                <a:latin typeface="Myriad Pro"/>
              </a:rPr>
              <a:t>Design </a:t>
            </a:r>
            <a:r>
              <a:rPr lang="en-US" sz="2000" b="1" dirty="0">
                <a:solidFill>
                  <a:srgbClr val="FF0000"/>
                </a:solidFill>
                <a:latin typeface="Myriad Pro"/>
              </a:rPr>
              <a:t>for </a:t>
            </a:r>
            <a:r>
              <a:rPr lang="en-US" sz="2000" b="1" dirty="0" smtClean="0">
                <a:solidFill>
                  <a:srgbClr val="FF0000"/>
                </a:solidFill>
                <a:latin typeface="Myriad Pro"/>
              </a:rPr>
              <a:t>Safety (</a:t>
            </a:r>
            <a:r>
              <a:rPr lang="en-US" sz="2000" b="1" dirty="0" err="1" smtClean="0">
                <a:solidFill>
                  <a:srgbClr val="FF0000"/>
                </a:solidFill>
                <a:latin typeface="Myriad Pro"/>
              </a:rPr>
              <a:t>DfS</a:t>
            </a:r>
            <a:r>
              <a:rPr lang="en-US" sz="2000" b="1" dirty="0" smtClean="0">
                <a:solidFill>
                  <a:srgbClr val="FF0000"/>
                </a:solidFill>
                <a:latin typeface="Myriad Pro"/>
              </a:rPr>
              <a:t>)</a:t>
            </a:r>
          </a:p>
          <a:p>
            <a:pPr algn="ctr">
              <a:spcBef>
                <a:spcPct val="50000"/>
              </a:spcBef>
            </a:pPr>
            <a:r>
              <a:rPr lang="en-US" sz="2000" b="1" dirty="0" smtClean="0">
                <a:solidFill>
                  <a:srgbClr val="FF0000"/>
                </a:solidFill>
                <a:latin typeface="Myriad Pro"/>
              </a:rPr>
              <a:t>= Prevention </a:t>
            </a:r>
            <a:r>
              <a:rPr lang="en-US" sz="2000" b="1" dirty="0">
                <a:solidFill>
                  <a:srgbClr val="FF0000"/>
                </a:solidFill>
                <a:latin typeface="Myriad Pro"/>
              </a:rPr>
              <a:t>through </a:t>
            </a:r>
            <a:r>
              <a:rPr lang="en-US" sz="2000" b="1" dirty="0" smtClean="0">
                <a:solidFill>
                  <a:srgbClr val="FF0000"/>
                </a:solidFill>
                <a:latin typeface="Myriad Pro"/>
              </a:rPr>
              <a:t>Design (PtD)</a:t>
            </a:r>
            <a:endParaRPr lang="en-US" sz="2000" b="1" dirty="0">
              <a:solidFill>
                <a:srgbClr val="FF0000"/>
              </a:solidFill>
              <a:latin typeface="Myriad Pro"/>
            </a:endParaRPr>
          </a:p>
        </p:txBody>
      </p:sp>
    </p:spTree>
    <p:extLst>
      <p:ext uri="{BB962C8B-B14F-4D97-AF65-F5344CB8AC3E}">
        <p14:creationId xmlns:p14="http://schemas.microsoft.com/office/powerpoint/2010/main" val="21129081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a:xfrm>
            <a:off x="1705970" y="163773"/>
            <a:ext cx="8534400" cy="1143000"/>
          </a:xfrm>
        </p:spPr>
        <p:txBody>
          <a:bodyPr/>
          <a:lstStyle/>
          <a:p>
            <a:pPr eaLnBrk="1" hangingPunct="1"/>
            <a:r>
              <a:rPr lang="en-US" sz="3200" dirty="0"/>
              <a:t>Example of the Need for </a:t>
            </a:r>
            <a:r>
              <a:rPr lang="en-US" sz="3200" dirty="0" err="1" smtClean="0"/>
              <a:t>DfS</a:t>
            </a:r>
            <a:endParaRPr lang="en-US" sz="3200" dirty="0"/>
          </a:p>
        </p:txBody>
      </p:sp>
      <p:sp>
        <p:nvSpPr>
          <p:cNvPr id="2052" name="Content Placeholder 2"/>
          <p:cNvSpPr>
            <a:spLocks noGrp="1"/>
          </p:cNvSpPr>
          <p:nvPr>
            <p:ph idx="1"/>
          </p:nvPr>
        </p:nvSpPr>
        <p:spPr>
          <a:xfrm>
            <a:off x="4194313" y="1306776"/>
            <a:ext cx="7732644" cy="5551227"/>
          </a:xfrm>
        </p:spPr>
        <p:txBody>
          <a:bodyPr>
            <a:normAutofit/>
          </a:bodyPr>
          <a:lstStyle/>
          <a:p>
            <a:pPr eaLnBrk="1" hangingPunct="1">
              <a:lnSpc>
                <a:spcPct val="90000"/>
              </a:lnSpc>
            </a:pPr>
            <a:r>
              <a:rPr lang="en-US" sz="2800" dirty="0"/>
              <a:t>Design spec:</a:t>
            </a:r>
          </a:p>
          <a:p>
            <a:pPr lvl="1" eaLnBrk="1" hangingPunct="1">
              <a:lnSpc>
                <a:spcPct val="90000"/>
              </a:lnSpc>
            </a:pPr>
            <a:r>
              <a:rPr lang="en-US" sz="2400" dirty="0"/>
              <a:t>Dig groundwater monitoring wells at various locations.</a:t>
            </a:r>
          </a:p>
          <a:p>
            <a:pPr lvl="1" eaLnBrk="1" hangingPunct="1">
              <a:lnSpc>
                <a:spcPct val="90000"/>
              </a:lnSpc>
            </a:pPr>
            <a:r>
              <a:rPr lang="en-US" sz="2400" dirty="0"/>
              <a:t>Wells located directly under overhead power lines.</a:t>
            </a:r>
          </a:p>
          <a:p>
            <a:pPr eaLnBrk="1" hangingPunct="1">
              <a:lnSpc>
                <a:spcPct val="90000"/>
              </a:lnSpc>
            </a:pPr>
            <a:r>
              <a:rPr lang="en-US" sz="2800" dirty="0"/>
              <a:t>Accident:</a:t>
            </a:r>
          </a:p>
          <a:p>
            <a:pPr lvl="1" eaLnBrk="1" hangingPunct="1">
              <a:lnSpc>
                <a:spcPct val="90000"/>
              </a:lnSpc>
            </a:pPr>
            <a:r>
              <a:rPr lang="en-US" sz="2400" dirty="0"/>
              <a:t>Worker electrocuted when his drill rig got too close to overhead power lines.</a:t>
            </a:r>
          </a:p>
          <a:p>
            <a:pPr eaLnBrk="1" hangingPunct="1">
              <a:lnSpc>
                <a:spcPct val="90000"/>
              </a:lnSpc>
            </a:pPr>
            <a:r>
              <a:rPr lang="en-US" sz="2800" dirty="0"/>
              <a:t>Engineer could have:</a:t>
            </a:r>
          </a:p>
          <a:p>
            <a:pPr lvl="1" eaLnBrk="1" hangingPunct="1">
              <a:lnSpc>
                <a:spcPct val="90000"/>
              </a:lnSpc>
            </a:pPr>
            <a:r>
              <a:rPr lang="en-US" sz="2400" dirty="0"/>
              <a:t>specified wells be dug away from power lines; and/or</a:t>
            </a:r>
          </a:p>
          <a:p>
            <a:pPr lvl="1" eaLnBrk="1" hangingPunct="1">
              <a:lnSpc>
                <a:spcPct val="90000"/>
              </a:lnSpc>
            </a:pPr>
            <a:r>
              <a:rPr lang="en-US" sz="2400" dirty="0"/>
              <a:t>better informed the contractor of hazard posed by wells’ proximity to powerlines through the plans, specifications, and bid documents.</a:t>
            </a:r>
            <a:endParaRPr lang="en-US" sz="3200" dirty="0" smtClean="0"/>
          </a:p>
        </p:txBody>
      </p:sp>
      <p:graphicFrame>
        <p:nvGraphicFramePr>
          <p:cNvPr id="2050" name="Object 12"/>
          <p:cNvGraphicFramePr>
            <a:graphicFrameLocks noChangeAspect="1"/>
          </p:cNvGraphicFramePr>
          <p:nvPr>
            <p:extLst>
              <p:ext uri="{D42A27DB-BD31-4B8C-83A1-F6EECF244321}">
                <p14:modId xmlns:p14="http://schemas.microsoft.com/office/powerpoint/2010/main" val="4137544488"/>
              </p:ext>
            </p:extLst>
          </p:nvPr>
        </p:nvGraphicFramePr>
        <p:xfrm>
          <a:off x="758687" y="1155454"/>
          <a:ext cx="3144672" cy="5391112"/>
        </p:xfrm>
        <a:graphic>
          <a:graphicData uri="http://schemas.openxmlformats.org/presentationml/2006/ole">
            <mc:AlternateContent xmlns:mc="http://schemas.openxmlformats.org/markup-compatibility/2006">
              <mc:Choice xmlns:v="urn:schemas-microsoft-com:vml" Requires="v">
                <p:oleObj spid="_x0000_s1173" name="Acrobat Document" r:id="rId4" imgW="9609524" imgH="16466667" progId="AcroExch.Document.7">
                  <p:embed/>
                </p:oleObj>
              </mc:Choice>
              <mc:Fallback>
                <p:oleObj name="Acrobat Document" r:id="rId4" imgW="9609524" imgH="16466667" progId="AcroExch.Document.7">
                  <p:embed/>
                  <p:pic>
                    <p:nvPicPr>
                      <p:cNvPr id="205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687" y="1155454"/>
                        <a:ext cx="3144672" cy="5391112"/>
                      </a:xfrm>
                      <a:prstGeom prst="rect">
                        <a:avLst/>
                      </a:prstGeom>
                      <a:noFill/>
                      <a:extLst/>
                    </p:spPr>
                  </p:pic>
                </p:oleObj>
              </mc:Fallback>
            </mc:AlternateContent>
          </a:graphicData>
        </a:graphic>
      </p:graphicFrame>
    </p:spTree>
    <p:extLst>
      <p:ext uri="{BB962C8B-B14F-4D97-AF65-F5344CB8AC3E}">
        <p14:creationId xmlns:p14="http://schemas.microsoft.com/office/powerpoint/2010/main" val="30931986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633184" y="302528"/>
            <a:ext cx="8686800" cy="838200"/>
          </a:xfrm>
        </p:spPr>
        <p:txBody>
          <a:bodyPr>
            <a:normAutofit/>
          </a:bodyPr>
          <a:lstStyle/>
          <a:p>
            <a:pPr eaLnBrk="1" hangingPunct="1"/>
            <a:r>
              <a:rPr lang="en-US" sz="3200" dirty="0" err="1" smtClean="0"/>
              <a:t>DfS</a:t>
            </a:r>
            <a:r>
              <a:rPr lang="en-US" sz="3200" dirty="0" smtClean="0"/>
              <a:t> </a:t>
            </a:r>
            <a:r>
              <a:rPr lang="en-US" sz="3200" dirty="0"/>
              <a:t>Example:  Anchorage Points</a:t>
            </a:r>
          </a:p>
        </p:txBody>
      </p:sp>
      <p:pic>
        <p:nvPicPr>
          <p:cNvPr id="21507" name="Picture 7" descr="8-Tie-off Interstitial"/>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030820" y="3657600"/>
            <a:ext cx="3392557" cy="3048000"/>
          </a:xfrm>
          <a:prstGeom prst="rect">
            <a:avLst/>
          </a:prstGeom>
          <a:noFill/>
          <a:ln w="9525">
            <a:noFill/>
            <a:miter lim="800000"/>
            <a:headEnd/>
            <a:tailEnd/>
          </a:ln>
        </p:spPr>
      </p:pic>
      <p:pic>
        <p:nvPicPr>
          <p:cNvPr id="21508" name="Picture 10" descr="053105 019 compress"/>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40296" y="3962400"/>
            <a:ext cx="3657600" cy="2743200"/>
          </a:xfrm>
          <a:prstGeom prst="rect">
            <a:avLst/>
          </a:prstGeom>
          <a:noFill/>
          <a:ln w="9525">
            <a:noFill/>
            <a:miter lim="800000"/>
            <a:headEnd/>
            <a:tailEnd/>
          </a:ln>
        </p:spPr>
      </p:pic>
      <p:pic>
        <p:nvPicPr>
          <p:cNvPr id="28673" name="Picture 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062612" y="1140728"/>
            <a:ext cx="2265539" cy="3962400"/>
          </a:xfrm>
          <a:prstGeom prst="rect">
            <a:avLst/>
          </a:prstGeom>
          <a:noFill/>
          <a:ln w="9525">
            <a:noFill/>
            <a:miter lim="800000"/>
            <a:headEnd/>
            <a:tailEnd/>
          </a:ln>
        </p:spPr>
      </p:pic>
    </p:spTree>
    <p:extLst>
      <p:ext uri="{BB962C8B-B14F-4D97-AF65-F5344CB8AC3E}">
        <p14:creationId xmlns:p14="http://schemas.microsoft.com/office/powerpoint/2010/main" val="418543335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05000" y="160361"/>
            <a:ext cx="8610600" cy="838200"/>
          </a:xfrm>
        </p:spPr>
        <p:txBody>
          <a:bodyPr>
            <a:noAutofit/>
          </a:bodyPr>
          <a:lstStyle/>
          <a:p>
            <a:pPr eaLnBrk="1" hangingPunct="1"/>
            <a:r>
              <a:rPr lang="en-US" sz="3200" dirty="0" err="1" smtClean="0">
                <a:latin typeface="Arial" pitchFamily="34" charset="0"/>
                <a:cs typeface="Arial" pitchFamily="34" charset="0"/>
              </a:rPr>
              <a:t>DfS</a:t>
            </a:r>
            <a:r>
              <a:rPr lang="en-US" sz="3200" dirty="0" smtClean="0">
                <a:latin typeface="Arial" pitchFamily="34" charset="0"/>
                <a:cs typeface="Arial" pitchFamily="34" charset="0"/>
              </a:rPr>
              <a:t> </a:t>
            </a:r>
            <a:r>
              <a:rPr lang="en-US" sz="3200" dirty="0">
                <a:latin typeface="Arial" pitchFamily="34" charset="0"/>
                <a:cs typeface="Arial" pitchFamily="34" charset="0"/>
              </a:rPr>
              <a:t>Example:  Roofs and Perimeters</a:t>
            </a:r>
          </a:p>
        </p:txBody>
      </p:sp>
      <p:pic>
        <p:nvPicPr>
          <p:cNvPr id="22531" name="Picture 3" descr="modelagrpphoto2sml"/>
          <p:cNvPicPr>
            <a:picLocks noGrp="1" noChangeAspect="1" noChangeArrowheads="1"/>
          </p:cNvPicPr>
          <p:nvPr>
            <p:ph sz="half" idx="2"/>
          </p:nvPr>
        </p:nvPicPr>
        <p:blipFill>
          <a:blip r:embed="rId3" cstate="screen">
            <a:extLst>
              <a:ext uri="{28A0092B-C50C-407E-A947-70E740481C1C}">
                <a14:useLocalDpi xmlns:a14="http://schemas.microsoft.com/office/drawing/2010/main" val="0"/>
              </a:ext>
            </a:extLst>
          </a:blip>
          <a:srcRect/>
          <a:stretch>
            <a:fillRect/>
          </a:stretch>
        </p:blipFill>
        <p:spPr>
          <a:xfrm>
            <a:off x="1537415" y="4489700"/>
            <a:ext cx="2590800" cy="2360612"/>
          </a:xfrm>
        </p:spPr>
      </p:pic>
      <p:pic>
        <p:nvPicPr>
          <p:cNvPr id="22535" name="Picture 8" descr="MVC-006X"/>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21268" y="1241090"/>
            <a:ext cx="2760120" cy="2417005"/>
          </a:xfrm>
          <a:prstGeom prst="rect">
            <a:avLst/>
          </a:prstGeom>
          <a:noFill/>
          <a:ln w="9525">
            <a:noFill/>
            <a:miter lim="800000"/>
            <a:headEnd/>
            <a:tailEnd/>
          </a:ln>
        </p:spPr>
      </p:pic>
      <p:sp>
        <p:nvSpPr>
          <p:cNvPr id="22536" name="Text Box 9"/>
          <p:cNvSpPr txBox="1">
            <a:spLocks noChangeArrowheads="1"/>
          </p:cNvSpPr>
          <p:nvPr/>
        </p:nvSpPr>
        <p:spPr bwMode="auto">
          <a:xfrm>
            <a:off x="1842215" y="3928395"/>
            <a:ext cx="1981200" cy="457200"/>
          </a:xfrm>
          <a:prstGeom prst="rect">
            <a:avLst/>
          </a:prstGeom>
          <a:noFill/>
          <a:ln w="9525">
            <a:noFill/>
            <a:miter lim="800000"/>
            <a:headEnd/>
            <a:tailEnd/>
          </a:ln>
        </p:spPr>
        <p:txBody>
          <a:bodyPr>
            <a:spAutoFit/>
          </a:bodyPr>
          <a:lstStyle/>
          <a:p>
            <a:pPr eaLnBrk="0" hangingPunct="0">
              <a:spcBef>
                <a:spcPct val="50000"/>
              </a:spcBef>
            </a:pPr>
            <a:r>
              <a:rPr lang="en-US" sz="2400" b="1" dirty="0">
                <a:latin typeface="Verdana" pitchFamily="34" charset="0"/>
              </a:rPr>
              <a:t>Skylights</a:t>
            </a:r>
          </a:p>
        </p:txBody>
      </p:sp>
      <p:sp>
        <p:nvSpPr>
          <p:cNvPr id="22537" name="Text Box 10"/>
          <p:cNvSpPr txBox="1">
            <a:spLocks noChangeArrowheads="1"/>
          </p:cNvSpPr>
          <p:nvPr/>
        </p:nvSpPr>
        <p:spPr bwMode="auto">
          <a:xfrm>
            <a:off x="1677623" y="1316051"/>
            <a:ext cx="2895600" cy="830997"/>
          </a:xfrm>
          <a:prstGeom prst="rect">
            <a:avLst/>
          </a:prstGeom>
          <a:noFill/>
          <a:ln w="9525">
            <a:noFill/>
            <a:miter lim="800000"/>
            <a:headEnd/>
            <a:tailEnd/>
          </a:ln>
        </p:spPr>
        <p:txBody>
          <a:bodyPr wrap="square">
            <a:spAutoFit/>
          </a:bodyPr>
          <a:lstStyle/>
          <a:p>
            <a:pPr algn="ctr" eaLnBrk="0" hangingPunct="0">
              <a:spcBef>
                <a:spcPct val="50000"/>
              </a:spcBef>
            </a:pPr>
            <a:r>
              <a:rPr lang="en-US" sz="2400" b="1" dirty="0">
                <a:latin typeface="Verdana" pitchFamily="34" charset="0"/>
              </a:rPr>
              <a:t>Upper story windows</a:t>
            </a:r>
          </a:p>
        </p:txBody>
      </p:sp>
      <p:sp>
        <p:nvSpPr>
          <p:cNvPr id="12" name="Rectangle 11"/>
          <p:cNvSpPr/>
          <p:nvPr/>
        </p:nvSpPr>
        <p:spPr>
          <a:xfrm>
            <a:off x="8128522" y="3910484"/>
            <a:ext cx="2539478" cy="461665"/>
          </a:xfrm>
          <a:prstGeom prst="rect">
            <a:avLst/>
          </a:prstGeom>
        </p:spPr>
        <p:txBody>
          <a:bodyPr wrap="none">
            <a:spAutoFit/>
          </a:bodyPr>
          <a:lstStyle/>
          <a:p>
            <a:r>
              <a:rPr lang="en-US" sz="2400" b="1" dirty="0">
                <a:latin typeface="Verdana" pitchFamily="34" charset="0"/>
              </a:rPr>
              <a:t>Parapet walls</a:t>
            </a:r>
            <a:endParaRPr lang="en-US" sz="2400"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1268" y="4385596"/>
            <a:ext cx="4346732" cy="2486901"/>
          </a:xfrm>
          <a:prstGeom prst="rect">
            <a:avLst/>
          </a:prstGeom>
        </p:spPr>
      </p:pic>
      <p:sp>
        <p:nvSpPr>
          <p:cNvPr id="4" name="TextBox 3"/>
          <p:cNvSpPr txBox="1"/>
          <p:nvPr/>
        </p:nvSpPr>
        <p:spPr>
          <a:xfrm>
            <a:off x="5019164" y="5969203"/>
            <a:ext cx="1302105" cy="784830"/>
          </a:xfrm>
          <a:prstGeom prst="rect">
            <a:avLst/>
          </a:prstGeom>
          <a:noFill/>
        </p:spPr>
        <p:txBody>
          <a:bodyPr wrap="square" rtlCol="0">
            <a:spAutoFit/>
          </a:bodyPr>
          <a:lstStyle/>
          <a:p>
            <a:r>
              <a:rPr lang="en-US" sz="900" dirty="0"/>
              <a:t>https://cdn.simplifiedsafety.com/images/parapet-railing/non-penetrating-parapet-railing.jpg</a:t>
            </a: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3036" y="1241090"/>
            <a:ext cx="1684039" cy="2431141"/>
          </a:xfrm>
          <a:prstGeom prst="rect">
            <a:avLst/>
          </a:prstGeom>
        </p:spPr>
      </p:pic>
    </p:spTree>
    <p:extLst>
      <p:ext uri="{BB962C8B-B14F-4D97-AF65-F5344CB8AC3E}">
        <p14:creationId xmlns:p14="http://schemas.microsoft.com/office/powerpoint/2010/main" val="55674683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sz="half" idx="1"/>
          </p:nvPr>
        </p:nvSpPr>
        <p:spPr>
          <a:xfrm>
            <a:off x="1752600" y="1255594"/>
            <a:ext cx="8915400" cy="2249606"/>
          </a:xfrm>
        </p:spPr>
        <p:txBody>
          <a:bodyPr/>
          <a:lstStyle/>
          <a:p>
            <a:pPr marL="0" indent="0">
              <a:buNone/>
            </a:pPr>
            <a:r>
              <a:rPr lang="en-US" i="1" dirty="0" smtClean="0"/>
              <a:t>Detailing Guide for the Enhancement of Erection Safety</a:t>
            </a:r>
          </a:p>
          <a:p>
            <a:pPr marL="0" indent="0">
              <a:buNone/>
            </a:pPr>
            <a:r>
              <a:rPr lang="en-US" dirty="0" smtClean="0"/>
              <a:t>Published by the National Institute for Steel Detailing and the Steel Erectors Association of America</a:t>
            </a:r>
          </a:p>
          <a:p>
            <a:pPr eaLnBrk="1" hangingPunct="1"/>
            <a:endParaRPr lang="en-US" dirty="0" smtClean="0"/>
          </a:p>
        </p:txBody>
      </p:sp>
      <p:pic>
        <p:nvPicPr>
          <p:cNvPr id="33795" name="Picture 2"/>
          <p:cNvPicPr>
            <a:picLocks noGrp="1" noChangeAspect="1" noChangeArrowheads="1"/>
          </p:cNvPicPr>
          <p:nvPr>
            <p:ph sz="half" idx="2"/>
          </p:nvPr>
        </p:nvPicPr>
        <p:blipFill>
          <a:blip r:embed="rId2" cstate="email">
            <a:extLst>
              <a:ext uri="{28A0092B-C50C-407E-A947-70E740481C1C}">
                <a14:useLocalDpi xmlns:a14="http://schemas.microsoft.com/office/drawing/2010/main" val="0"/>
              </a:ext>
            </a:extLst>
          </a:blip>
          <a:srcRect/>
          <a:stretch>
            <a:fillRect/>
          </a:stretch>
        </p:blipFill>
        <p:spPr>
          <a:xfrm>
            <a:off x="3693995" y="2814570"/>
            <a:ext cx="5213444" cy="3910083"/>
          </a:xfrm>
        </p:spPr>
      </p:pic>
      <p:sp>
        <p:nvSpPr>
          <p:cNvPr id="33796" name="Title 4"/>
          <p:cNvSpPr>
            <a:spLocks noGrp="1"/>
          </p:cNvSpPr>
          <p:nvPr>
            <p:ph type="title"/>
          </p:nvPr>
        </p:nvSpPr>
        <p:spPr>
          <a:xfrm>
            <a:off x="1828800" y="239404"/>
            <a:ext cx="8534400" cy="1016190"/>
          </a:xfrm>
        </p:spPr>
        <p:txBody>
          <a:bodyPr>
            <a:normAutofit fontScale="90000"/>
          </a:bodyPr>
          <a:lstStyle/>
          <a:p>
            <a:pPr eaLnBrk="1" hangingPunct="1"/>
            <a:r>
              <a:rPr lang="en-US" dirty="0" err="1" smtClean="0"/>
              <a:t>DfS</a:t>
            </a:r>
            <a:r>
              <a:rPr lang="en-US" dirty="0" smtClean="0"/>
              <a:t> Example:  Structural Steel Design</a:t>
            </a:r>
          </a:p>
        </p:txBody>
      </p:sp>
    </p:spTree>
    <p:extLst>
      <p:ext uri="{BB962C8B-B14F-4D97-AF65-F5344CB8AC3E}">
        <p14:creationId xmlns:p14="http://schemas.microsoft.com/office/powerpoint/2010/main" val="14510206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5943600" y="805557"/>
            <a:ext cx="4724400" cy="6074668"/>
          </a:xfrm>
        </p:spPr>
      </p:pic>
      <p:sp>
        <p:nvSpPr>
          <p:cNvPr id="34819" name="Rectangle 2"/>
          <p:cNvSpPr>
            <a:spLocks noGrp="1" noChangeArrowheads="1"/>
          </p:cNvSpPr>
          <p:nvPr>
            <p:ph type="body" idx="4294967295"/>
          </p:nvPr>
        </p:nvSpPr>
        <p:spPr>
          <a:xfrm>
            <a:off x="284922" y="1078176"/>
            <a:ext cx="5658678" cy="5627427"/>
          </a:xfrm>
        </p:spPr>
        <p:txBody>
          <a:bodyPr/>
          <a:lstStyle/>
          <a:p>
            <a:pPr marL="0" indent="0">
              <a:lnSpc>
                <a:spcPct val="90000"/>
              </a:lnSpc>
              <a:buNone/>
            </a:pPr>
            <a:r>
              <a:rPr lang="en-US" sz="2800" dirty="0"/>
              <a:t>The Erector Friendly Column</a:t>
            </a:r>
          </a:p>
          <a:p>
            <a:pPr marL="457200" lvl="1">
              <a:lnSpc>
                <a:spcPct val="90000"/>
              </a:lnSpc>
            </a:pPr>
            <a:r>
              <a:rPr lang="en-US" dirty="0"/>
              <a:t>Include holes in columns at 21” and 42” for guardrail cables and at higher locations for fall protection tie-offs</a:t>
            </a:r>
          </a:p>
          <a:p>
            <a:pPr marL="457200" lvl="1">
              <a:lnSpc>
                <a:spcPct val="90000"/>
              </a:lnSpc>
            </a:pPr>
            <a:r>
              <a:rPr lang="en-US" dirty="0"/>
              <a:t>Locate column splices and connections at reasonable heights above floor</a:t>
            </a:r>
          </a:p>
        </p:txBody>
      </p:sp>
      <p:pic>
        <p:nvPicPr>
          <p:cNvPr id="512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943600" y="3636583"/>
            <a:ext cx="4724400" cy="3243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943601" y="68854"/>
            <a:ext cx="4724400" cy="3545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525489" y="6248400"/>
            <a:ext cx="3287485" cy="338554"/>
          </a:xfrm>
          <a:prstGeom prst="rect">
            <a:avLst/>
          </a:prstGeom>
          <a:noFill/>
        </p:spPr>
        <p:txBody>
          <a:bodyPr wrap="square" rtlCol="0">
            <a:spAutoFit/>
          </a:bodyPr>
          <a:lstStyle/>
          <a:p>
            <a:r>
              <a:rPr lang="en-US" sz="1600" dirty="0"/>
              <a:t>Photo:  AISC educator </a:t>
            </a:r>
            <a:r>
              <a:rPr lang="en-US" sz="1600" dirty="0" err="1"/>
              <a:t>ppt</a:t>
            </a:r>
            <a:endParaRPr lang="en-US" sz="1600" dirty="0"/>
          </a:p>
        </p:txBody>
      </p:sp>
    </p:spTree>
    <p:extLst>
      <p:ext uri="{BB962C8B-B14F-4D97-AF65-F5344CB8AC3E}">
        <p14:creationId xmlns:p14="http://schemas.microsoft.com/office/powerpoint/2010/main" val="3058949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81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idx="1"/>
          </p:nvPr>
        </p:nvSpPr>
        <p:spPr>
          <a:xfrm>
            <a:off x="675861" y="1905000"/>
            <a:ext cx="4587629" cy="3124200"/>
          </a:xfrm>
        </p:spPr>
        <p:txBody>
          <a:bodyPr/>
          <a:lstStyle/>
          <a:p>
            <a:pPr eaLnBrk="1" hangingPunct="1"/>
            <a:r>
              <a:rPr lang="en-US" dirty="0" smtClean="0"/>
              <a:t>Provide enough space for making connections</a:t>
            </a:r>
          </a:p>
        </p:txBody>
      </p:sp>
      <p:pic>
        <p:nvPicPr>
          <p:cNvPr id="39939"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63490" y="33070"/>
            <a:ext cx="5404513" cy="6824930"/>
          </a:xfrm>
          <a:prstGeom prst="rect">
            <a:avLst/>
          </a:prstGeom>
          <a:noFill/>
          <a:ln w="9525">
            <a:noFill/>
            <a:miter lim="800000"/>
            <a:headEnd/>
            <a:tailEnd/>
          </a:ln>
        </p:spPr>
      </p:pic>
    </p:spTree>
    <p:extLst>
      <p:ext uri="{BB962C8B-B14F-4D97-AF65-F5344CB8AC3E}">
        <p14:creationId xmlns:p14="http://schemas.microsoft.com/office/powerpoint/2010/main" val="236636607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idx="1"/>
          </p:nvPr>
        </p:nvSpPr>
        <p:spPr>
          <a:xfrm>
            <a:off x="536713" y="1187358"/>
            <a:ext cx="4781365" cy="3248167"/>
          </a:xfrm>
        </p:spPr>
        <p:txBody>
          <a:bodyPr/>
          <a:lstStyle/>
          <a:p>
            <a:pPr eaLnBrk="1" hangingPunct="1"/>
            <a:r>
              <a:rPr lang="en-US" dirty="0" smtClean="0"/>
              <a:t>Know approximate dimensions of necessary tools to make connections</a:t>
            </a:r>
          </a:p>
          <a:p>
            <a:pPr eaLnBrk="1" hangingPunct="1"/>
            <a:endParaRPr lang="en-US" dirty="0" smtClean="0"/>
          </a:p>
        </p:txBody>
      </p:sp>
      <p:pic>
        <p:nvPicPr>
          <p:cNvPr id="40963"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41783" y="109185"/>
            <a:ext cx="5226218" cy="6748817"/>
          </a:xfrm>
          <a:prstGeom prst="rect">
            <a:avLst/>
          </a:prstGeom>
          <a:noFill/>
          <a:ln w="9525">
            <a:noFill/>
            <a:miter lim="800000"/>
            <a:headEnd/>
            <a:tailEnd/>
          </a:ln>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1817" y="13646"/>
            <a:ext cx="5158854" cy="6867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525489" y="6248400"/>
            <a:ext cx="3287485" cy="338554"/>
          </a:xfrm>
          <a:prstGeom prst="rect">
            <a:avLst/>
          </a:prstGeom>
          <a:noFill/>
        </p:spPr>
        <p:txBody>
          <a:bodyPr wrap="square" rtlCol="0">
            <a:spAutoFit/>
          </a:bodyPr>
          <a:lstStyle/>
          <a:p>
            <a:r>
              <a:rPr lang="en-US" sz="1600" dirty="0"/>
              <a:t>Photo:  AISC educator </a:t>
            </a:r>
            <a:r>
              <a:rPr lang="en-US" sz="1600" dirty="0" err="1"/>
              <a:t>ppt</a:t>
            </a:r>
            <a:endParaRPr lang="en-US" sz="1600" dirty="0"/>
          </a:p>
        </p:txBody>
      </p:sp>
    </p:spTree>
    <p:extLst>
      <p:ext uri="{BB962C8B-B14F-4D97-AF65-F5344CB8AC3E}">
        <p14:creationId xmlns:p14="http://schemas.microsoft.com/office/powerpoint/2010/main" val="15775688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Content Placeholder 2"/>
          <p:cNvSpPr>
            <a:spLocks noGrp="1"/>
          </p:cNvSpPr>
          <p:nvPr>
            <p:ph idx="1"/>
          </p:nvPr>
        </p:nvSpPr>
        <p:spPr>
          <a:xfrm>
            <a:off x="715616" y="1257570"/>
            <a:ext cx="7480853" cy="5038344"/>
          </a:xfrm>
        </p:spPr>
        <p:txBody>
          <a:bodyPr/>
          <a:lstStyle/>
          <a:p>
            <a:pPr>
              <a:spcAft>
                <a:spcPts val="600"/>
              </a:spcAft>
            </a:pPr>
            <a:r>
              <a:rPr lang="en-US" dirty="0" smtClean="0"/>
              <a:t>Bechtel’s steel design process</a:t>
            </a:r>
          </a:p>
          <a:p>
            <a:pPr>
              <a:spcAft>
                <a:spcPts val="600"/>
              </a:spcAft>
            </a:pPr>
            <a:r>
              <a:rPr lang="en-US" dirty="0" err="1" smtClean="0"/>
              <a:t>DfS</a:t>
            </a:r>
            <a:r>
              <a:rPr lang="en-US" dirty="0" smtClean="0"/>
              <a:t> </a:t>
            </a:r>
            <a:r>
              <a:rPr lang="en-US" dirty="0"/>
              <a:t>elements</a:t>
            </a:r>
            <a:r>
              <a:rPr lang="en-US" dirty="0" smtClean="0"/>
              <a:t>:</a:t>
            </a:r>
          </a:p>
          <a:p>
            <a:pPr lvl="1">
              <a:spcAft>
                <a:spcPts val="600"/>
              </a:spcAft>
            </a:pPr>
            <a:r>
              <a:rPr lang="en-US" dirty="0" smtClean="0"/>
              <a:t>Temporary access platforms</a:t>
            </a:r>
          </a:p>
          <a:p>
            <a:pPr lvl="1">
              <a:spcAft>
                <a:spcPts val="600"/>
              </a:spcAft>
            </a:pPr>
            <a:r>
              <a:rPr lang="en-US" dirty="0" smtClean="0"/>
              <a:t>Lifting lugs</a:t>
            </a:r>
          </a:p>
          <a:p>
            <a:pPr lvl="1">
              <a:spcAft>
                <a:spcPts val="600"/>
              </a:spcAft>
            </a:pPr>
            <a:r>
              <a:rPr lang="en-US" dirty="0" smtClean="0"/>
              <a:t>Shop installed vertical brace ladders</a:t>
            </a:r>
          </a:p>
          <a:p>
            <a:pPr lvl="1">
              <a:spcAft>
                <a:spcPts val="600"/>
              </a:spcAft>
            </a:pPr>
            <a:r>
              <a:rPr lang="en-US" dirty="0" smtClean="0"/>
              <a:t>Bolt-on column ladders and work platforms</a:t>
            </a:r>
          </a:p>
        </p:txBody>
      </p:sp>
      <p:pic>
        <p:nvPicPr>
          <p:cNvPr id="55300" name="Picture 3"/>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8673670" y="1417638"/>
            <a:ext cx="2931256" cy="412043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6" name="Title 1"/>
          <p:cNvSpPr>
            <a:spLocks noGrp="1"/>
          </p:cNvSpPr>
          <p:nvPr>
            <p:ph type="title"/>
          </p:nvPr>
        </p:nvSpPr>
        <p:spPr>
          <a:xfrm>
            <a:off x="1981200" y="274638"/>
            <a:ext cx="8229600" cy="1143000"/>
          </a:xfrm>
        </p:spPr>
        <p:txBody>
          <a:bodyPr/>
          <a:lstStyle/>
          <a:p>
            <a:r>
              <a:rPr lang="en-US" dirty="0" err="1" smtClean="0"/>
              <a:t>DfS</a:t>
            </a:r>
            <a:r>
              <a:rPr lang="en-US" dirty="0" smtClean="0"/>
              <a:t> Example – Steel Design</a:t>
            </a:r>
            <a:endParaRPr lang="en-US" dirty="0"/>
          </a:p>
        </p:txBody>
      </p:sp>
    </p:spTree>
    <p:extLst>
      <p:ext uri="{BB962C8B-B14F-4D97-AF65-F5344CB8AC3E}">
        <p14:creationId xmlns:p14="http://schemas.microsoft.com/office/powerpoint/2010/main" val="1833537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3" name="Content Placeholder 3" descr="Temp ladder and platforms.jpg"/>
          <p:cNvPicPr>
            <a:picLocks noGrp="1" noChangeAspect="1"/>
          </p:cNvPicPr>
          <p:nvPr>
            <p:ph idx="1"/>
          </p:nvPr>
        </p:nvPicPr>
        <p:blipFill>
          <a:blip r:embed="rId2" cstate="screen">
            <a:extLst>
              <a:ext uri="{28A0092B-C50C-407E-A947-70E740481C1C}">
                <a14:useLocalDpi xmlns:a14="http://schemas.microsoft.com/office/drawing/2010/main" val="0"/>
              </a:ext>
            </a:extLst>
          </a:blip>
          <a:srcRect/>
          <a:stretch>
            <a:fillRect/>
          </a:stretch>
        </p:blipFill>
        <p:spPr>
          <a:xfrm>
            <a:off x="464622" y="54675"/>
            <a:ext cx="5669280" cy="5293140"/>
          </a:xfrm>
          <a:effectLst>
            <a:outerShdw blurRad="50800" dist="38100" dir="2700000" algn="tl" rotWithShape="0">
              <a:prstClr val="black">
                <a:alpha val="40000"/>
              </a:prstClr>
            </a:outerShdw>
          </a:effectLst>
        </p:spPr>
      </p:pic>
      <p:pic>
        <p:nvPicPr>
          <p:cNvPr id="56324" name="Picture 4" descr="Temp ladder, platforms &amp; Safety line.jpg"/>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7042289" y="3279775"/>
            <a:ext cx="4625721" cy="3468521"/>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6325" name="TextBox 4"/>
          <p:cNvSpPr txBox="1">
            <a:spLocks noChangeArrowheads="1"/>
          </p:cNvSpPr>
          <p:nvPr/>
        </p:nvSpPr>
        <p:spPr bwMode="auto">
          <a:xfrm>
            <a:off x="1636143" y="5561310"/>
            <a:ext cx="4259832" cy="400110"/>
          </a:xfrm>
          <a:prstGeom prst="rect">
            <a:avLst/>
          </a:prstGeom>
          <a:noFill/>
          <a:ln w="9525">
            <a:noFill/>
            <a:miter lim="800000"/>
            <a:headEnd/>
            <a:tailEnd/>
          </a:ln>
        </p:spPr>
        <p:txBody>
          <a:bodyPr wrap="square">
            <a:spAutoFit/>
          </a:bodyPr>
          <a:lstStyle/>
          <a:p>
            <a:r>
              <a:rPr lang="en-US" sz="2000" dirty="0">
                <a:latin typeface="Myriad Pro"/>
              </a:rPr>
              <a:t>Photos courtesy of Bechtel Corp.</a:t>
            </a:r>
          </a:p>
        </p:txBody>
      </p:sp>
      <p:sp>
        <p:nvSpPr>
          <p:cNvPr id="6" name="Title 1"/>
          <p:cNvSpPr txBox="1">
            <a:spLocks/>
          </p:cNvSpPr>
          <p:nvPr/>
        </p:nvSpPr>
        <p:spPr bwMode="gray">
          <a:xfrm>
            <a:off x="7641021" y="274638"/>
            <a:ext cx="2743201" cy="300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b="1" kern="1200">
                <a:solidFill>
                  <a:srgbClr val="777777"/>
                </a:solidFill>
                <a:latin typeface="Myriad Pro"/>
                <a:ea typeface="ＭＳ Ｐゴシック" pitchFamily="-65" charset="-128"/>
                <a:cs typeface="Myriad Pro"/>
              </a:defRPr>
            </a:lvl1pPr>
            <a:lvl2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2pPr>
            <a:lvl3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3pPr>
            <a:lvl4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4pPr>
            <a:lvl5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5pPr>
            <a:lvl6pPr marL="4572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6pPr>
            <a:lvl7pPr marL="9144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7pPr>
            <a:lvl8pPr marL="13716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8pPr>
            <a:lvl9pPr marL="18288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9pPr>
          </a:lstStyle>
          <a:p>
            <a:r>
              <a:rPr lang="en-US" sz="3200" dirty="0"/>
              <a:t>Temporary Ladder, Platform, and Safety Line</a:t>
            </a:r>
          </a:p>
        </p:txBody>
      </p:sp>
    </p:spTree>
    <p:extLst>
      <p:ext uri="{BB962C8B-B14F-4D97-AF65-F5344CB8AC3E}">
        <p14:creationId xmlns:p14="http://schemas.microsoft.com/office/powerpoint/2010/main" val="1424494022"/>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7" name="Content Placeholder 3" descr="Modular platforms.JPG"/>
          <p:cNvPicPr>
            <a:picLocks noGrp="1" noChangeAspect="1"/>
          </p:cNvPicPr>
          <p:nvPr>
            <p:ph idx="1"/>
          </p:nvPr>
        </p:nvPicPr>
        <p:blipFill>
          <a:blip r:embed="rId2" cstate="screen">
            <a:extLst>
              <a:ext uri="{28A0092B-C50C-407E-A947-70E740481C1C}">
                <a14:useLocalDpi xmlns:a14="http://schemas.microsoft.com/office/drawing/2010/main" val="0"/>
              </a:ext>
            </a:extLst>
          </a:blip>
          <a:srcRect/>
          <a:stretch>
            <a:fillRect/>
          </a:stretch>
        </p:blipFill>
        <p:spPr>
          <a:xfrm>
            <a:off x="1670304" y="2990088"/>
            <a:ext cx="4945888" cy="3709416"/>
          </a:xfrm>
          <a:effectLst>
            <a:outerShdw blurRad="50800" dist="38100" dir="2700000" algn="tl" rotWithShape="0">
              <a:prstClr val="black">
                <a:alpha val="40000"/>
              </a:prstClr>
            </a:outerShdw>
          </a:effectLst>
        </p:spPr>
      </p:pic>
      <p:pic>
        <p:nvPicPr>
          <p:cNvPr id="57348" name="Picture 4" descr="Modular platforms showing lifting point.jpg"/>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670306" y="210312"/>
            <a:ext cx="4937759" cy="268471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7349" name="Picture 5" descr="Installed modular platforms.jpg"/>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6717792" y="2567415"/>
            <a:ext cx="3766756" cy="2448167"/>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6" name="TextBox 4"/>
          <p:cNvSpPr txBox="1">
            <a:spLocks noChangeArrowheads="1"/>
          </p:cNvSpPr>
          <p:nvPr/>
        </p:nvSpPr>
        <p:spPr bwMode="auto">
          <a:xfrm>
            <a:off x="6717792" y="5539597"/>
            <a:ext cx="3950208" cy="400110"/>
          </a:xfrm>
          <a:prstGeom prst="rect">
            <a:avLst/>
          </a:prstGeom>
          <a:noFill/>
          <a:ln w="9525">
            <a:noFill/>
            <a:miter lim="800000"/>
            <a:headEnd/>
            <a:tailEnd/>
          </a:ln>
        </p:spPr>
        <p:txBody>
          <a:bodyPr wrap="square">
            <a:spAutoFit/>
          </a:bodyPr>
          <a:lstStyle/>
          <a:p>
            <a:r>
              <a:rPr lang="en-US" sz="2000" dirty="0">
                <a:latin typeface="Myriad Pro"/>
              </a:rPr>
              <a:t>Photos courtesy of Bechtel Corp.</a:t>
            </a:r>
          </a:p>
        </p:txBody>
      </p:sp>
      <p:sp>
        <p:nvSpPr>
          <p:cNvPr id="8" name="Title 1"/>
          <p:cNvSpPr txBox="1">
            <a:spLocks/>
          </p:cNvSpPr>
          <p:nvPr/>
        </p:nvSpPr>
        <p:spPr bwMode="gray">
          <a:xfrm>
            <a:off x="6931573" y="274638"/>
            <a:ext cx="3452649" cy="154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b="1" kern="1200">
                <a:solidFill>
                  <a:srgbClr val="777777"/>
                </a:solidFill>
                <a:latin typeface="Myriad Pro"/>
                <a:ea typeface="ＭＳ Ｐゴシック" pitchFamily="-65" charset="-128"/>
                <a:cs typeface="Myriad Pro"/>
              </a:defRPr>
            </a:lvl1pPr>
            <a:lvl2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2pPr>
            <a:lvl3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3pPr>
            <a:lvl4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4pPr>
            <a:lvl5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5pPr>
            <a:lvl6pPr marL="4572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6pPr>
            <a:lvl7pPr marL="9144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7pPr>
            <a:lvl8pPr marL="13716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8pPr>
            <a:lvl9pPr marL="18288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9pPr>
          </a:lstStyle>
          <a:p>
            <a:r>
              <a:rPr lang="en-US" sz="4000" dirty="0"/>
              <a:t>Modular Platforms</a:t>
            </a:r>
          </a:p>
        </p:txBody>
      </p:sp>
    </p:spTree>
    <p:extLst>
      <p:ext uri="{BB962C8B-B14F-4D97-AF65-F5344CB8AC3E}">
        <p14:creationId xmlns:p14="http://schemas.microsoft.com/office/powerpoint/2010/main" val="4261899529"/>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Content Placeholder 3" descr="Brace lifting clips, rungs.JPG"/>
          <p:cNvPicPr>
            <a:picLocks noGrp="1" noChangeAspect="1"/>
          </p:cNvPicPr>
          <p:nvPr>
            <p:ph idx="1"/>
          </p:nvPr>
        </p:nvPicPr>
        <p:blipFill>
          <a:blip r:embed="rId2" cstate="screen">
            <a:extLst>
              <a:ext uri="{28A0092B-C50C-407E-A947-70E740481C1C}">
                <a14:useLocalDpi xmlns:a14="http://schemas.microsoft.com/office/drawing/2010/main" val="0"/>
              </a:ext>
            </a:extLst>
          </a:blip>
          <a:srcRect/>
          <a:stretch>
            <a:fillRect/>
          </a:stretch>
        </p:blipFill>
        <p:spPr>
          <a:xfrm>
            <a:off x="1437728" y="232285"/>
            <a:ext cx="4306824" cy="5742432"/>
          </a:xfrm>
          <a:effectLst>
            <a:outerShdw blurRad="50800" dist="38100" dir="2700000" algn="tl" rotWithShape="0">
              <a:prstClr val="black">
                <a:alpha val="40000"/>
              </a:prstClr>
            </a:outerShdw>
          </a:effectLst>
        </p:spPr>
      </p:pic>
      <p:pic>
        <p:nvPicPr>
          <p:cNvPr id="58372" name="Picture 4" descr="Brace lifting clip and rungs.JPG"/>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135624" y="2582714"/>
            <a:ext cx="4389120" cy="329184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 name="TextBox 4"/>
          <p:cNvSpPr txBox="1">
            <a:spLocks noChangeArrowheads="1"/>
          </p:cNvSpPr>
          <p:nvPr/>
        </p:nvSpPr>
        <p:spPr bwMode="auto">
          <a:xfrm>
            <a:off x="6135624" y="5921708"/>
            <a:ext cx="4389120" cy="400110"/>
          </a:xfrm>
          <a:prstGeom prst="rect">
            <a:avLst/>
          </a:prstGeom>
          <a:noFill/>
          <a:ln w="9525">
            <a:noFill/>
            <a:miter lim="800000"/>
            <a:headEnd/>
            <a:tailEnd/>
          </a:ln>
        </p:spPr>
        <p:txBody>
          <a:bodyPr wrap="square">
            <a:spAutoFit/>
          </a:bodyPr>
          <a:lstStyle/>
          <a:p>
            <a:r>
              <a:rPr lang="en-US" sz="2000" dirty="0">
                <a:latin typeface="Myriad Pro"/>
              </a:rPr>
              <a:t>Photos courtesy of Bechtel Corp.</a:t>
            </a:r>
          </a:p>
        </p:txBody>
      </p:sp>
      <p:sp>
        <p:nvSpPr>
          <p:cNvPr id="6" name="Title 1"/>
          <p:cNvSpPr txBox="1">
            <a:spLocks/>
          </p:cNvSpPr>
          <p:nvPr/>
        </p:nvSpPr>
        <p:spPr bwMode="gray">
          <a:xfrm>
            <a:off x="6296432" y="75855"/>
            <a:ext cx="4067504" cy="197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b="1" kern="1200">
                <a:solidFill>
                  <a:srgbClr val="777777"/>
                </a:solidFill>
                <a:latin typeface="Myriad Pro"/>
                <a:ea typeface="ＭＳ Ｐゴシック" pitchFamily="-65" charset="-128"/>
                <a:cs typeface="Myriad Pro"/>
              </a:defRPr>
            </a:lvl1pPr>
            <a:lvl2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2pPr>
            <a:lvl3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3pPr>
            <a:lvl4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4pPr>
            <a:lvl5pPr algn="ctr" defTabSz="457200" rtl="0" eaLnBrk="0" fontAlgn="base" hangingPunct="0">
              <a:spcBef>
                <a:spcPct val="0"/>
              </a:spcBef>
              <a:spcAft>
                <a:spcPct val="0"/>
              </a:spcAft>
              <a:defRPr sz="4400" b="1">
                <a:solidFill>
                  <a:srgbClr val="777777"/>
                </a:solidFill>
                <a:latin typeface="Myriad Pro" pitchFamily="-65" charset="0"/>
                <a:ea typeface="ＭＳ Ｐゴシック" pitchFamily="-65" charset="-128"/>
              </a:defRPr>
            </a:lvl5pPr>
            <a:lvl6pPr marL="4572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6pPr>
            <a:lvl7pPr marL="9144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7pPr>
            <a:lvl8pPr marL="13716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8pPr>
            <a:lvl9pPr marL="1828800" algn="ctr" defTabSz="457200" rtl="0" fontAlgn="base">
              <a:spcBef>
                <a:spcPct val="0"/>
              </a:spcBef>
              <a:spcAft>
                <a:spcPct val="0"/>
              </a:spcAft>
              <a:defRPr sz="4400" b="1">
                <a:solidFill>
                  <a:schemeClr val="tx1"/>
                </a:solidFill>
                <a:latin typeface="Myriad Pro" pitchFamily="-65" charset="0"/>
                <a:ea typeface="ＭＳ Ｐゴシック" pitchFamily="-65" charset="-128"/>
              </a:defRPr>
            </a:lvl9pPr>
          </a:lstStyle>
          <a:p>
            <a:r>
              <a:rPr lang="en-US" sz="3600" dirty="0"/>
              <a:t>Brace Lifting Clips and Rungs</a:t>
            </a:r>
          </a:p>
        </p:txBody>
      </p:sp>
    </p:spTree>
    <p:extLst>
      <p:ext uri="{BB962C8B-B14F-4D97-AF65-F5344CB8AC3E}">
        <p14:creationId xmlns:p14="http://schemas.microsoft.com/office/powerpoint/2010/main" val="21617789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11753" y="133517"/>
            <a:ext cx="7772400" cy="838200"/>
          </a:xfrm>
        </p:spPr>
        <p:txBody>
          <a:bodyPr>
            <a:normAutofit/>
          </a:bodyPr>
          <a:lstStyle/>
          <a:p>
            <a:r>
              <a:rPr lang="en-US" altLang="en-US" sz="4000" dirty="0" err="1" smtClean="0"/>
              <a:t>DfS</a:t>
            </a:r>
            <a:r>
              <a:rPr lang="en-US" altLang="en-US" sz="4000" dirty="0" smtClean="0"/>
              <a:t> </a:t>
            </a:r>
            <a:r>
              <a:rPr lang="en-US" altLang="en-US" sz="4000" dirty="0"/>
              <a:t>and Prefabrication</a:t>
            </a:r>
          </a:p>
        </p:txBody>
      </p:sp>
      <p:sp>
        <p:nvSpPr>
          <p:cNvPr id="20483" name="Text Box 17"/>
          <p:cNvSpPr txBox="1">
            <a:spLocks noChangeArrowheads="1"/>
          </p:cNvSpPr>
          <p:nvPr/>
        </p:nvSpPr>
        <p:spPr bwMode="auto">
          <a:xfrm>
            <a:off x="5503492" y="2677146"/>
            <a:ext cx="26135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en-US" sz="2000" b="1" dirty="0">
                <a:latin typeface="Verdana" panose="020B0604030504040204" pitchFamily="34" charset="0"/>
              </a:rPr>
              <a:t>Pipe Spools</a:t>
            </a:r>
          </a:p>
        </p:txBody>
      </p:sp>
      <p:sp>
        <p:nvSpPr>
          <p:cNvPr id="20487" name="Rectangle 12"/>
          <p:cNvSpPr>
            <a:spLocks noChangeArrowheads="1"/>
          </p:cNvSpPr>
          <p:nvPr/>
        </p:nvSpPr>
        <p:spPr bwMode="auto">
          <a:xfrm>
            <a:off x="5565513" y="3058782"/>
            <a:ext cx="1891078" cy="43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n-US" sz="1100" dirty="0"/>
              <a:t>www.wermac.org/documents/fabrication_shop.html</a:t>
            </a:r>
          </a:p>
        </p:txBody>
      </p:sp>
      <p:sp>
        <p:nvSpPr>
          <p:cNvPr id="20489" name="Text Box 19"/>
          <p:cNvSpPr txBox="1">
            <a:spLocks noChangeArrowheads="1"/>
          </p:cNvSpPr>
          <p:nvPr/>
        </p:nvSpPr>
        <p:spPr bwMode="auto">
          <a:xfrm>
            <a:off x="4430475" y="4810097"/>
            <a:ext cx="145136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a:spcBef>
                <a:spcPct val="50000"/>
              </a:spcBef>
            </a:pPr>
            <a:r>
              <a:rPr lang="en-US" altLang="en-US" sz="2000" b="1" dirty="0" err="1">
                <a:latin typeface="Verdana" panose="020B0604030504040204" pitchFamily="34" charset="0"/>
              </a:rPr>
              <a:t>MEP</a:t>
            </a:r>
            <a:r>
              <a:rPr lang="en-US" altLang="en-US" sz="2000" b="1" dirty="0">
                <a:latin typeface="Verdana" panose="020B0604030504040204" pitchFamily="34" charset="0"/>
              </a:rPr>
              <a:t> Corridor Racks</a:t>
            </a:r>
          </a:p>
        </p:txBody>
      </p:sp>
      <p:pic>
        <p:nvPicPr>
          <p:cNvPr id="15" name="Picture 1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767916" y="4048490"/>
            <a:ext cx="2916914" cy="2802526"/>
          </a:xfrm>
          <a:prstGeom prst="rect">
            <a:avLst/>
          </a:prstGeom>
        </p:spPr>
      </p:pic>
      <p:sp>
        <p:nvSpPr>
          <p:cNvPr id="16" name="Text Box 20"/>
          <p:cNvSpPr txBox="1">
            <a:spLocks noChangeArrowheads="1"/>
          </p:cNvSpPr>
          <p:nvPr/>
        </p:nvSpPr>
        <p:spPr bwMode="auto">
          <a:xfrm>
            <a:off x="6572407" y="5648779"/>
            <a:ext cx="1905001" cy="1015663"/>
          </a:xfrm>
          <a:prstGeom prst="rect">
            <a:avLst/>
          </a:prstGeom>
          <a:noFill/>
          <a:ln w="9525">
            <a:noFill/>
            <a:miter lim="800000"/>
            <a:headEnd/>
            <a:tailEnd/>
          </a:ln>
        </p:spPr>
        <p:txBody>
          <a:bodyPr wrap="square">
            <a:spAutoFit/>
          </a:bodyPr>
          <a:lstStyle/>
          <a:p>
            <a:pPr algn="ctr" eaLnBrk="0" hangingPunct="0">
              <a:spcBef>
                <a:spcPct val="50000"/>
              </a:spcBef>
            </a:pPr>
            <a:r>
              <a:rPr lang="en-US" sz="2000" b="1" dirty="0">
                <a:latin typeface="Verdana" pitchFamily="34" charset="0"/>
              </a:rPr>
              <a:t>Concrete Segmented Bridge</a:t>
            </a:r>
          </a:p>
        </p:txBody>
      </p:sp>
      <p:pic>
        <p:nvPicPr>
          <p:cNvPr id="1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767916" y="5760"/>
            <a:ext cx="3424084" cy="3914973"/>
          </a:xfrm>
          <a:prstGeom prst="rect">
            <a:avLst/>
          </a:prstGeom>
          <a:noFill/>
          <a:ln w="9525">
            <a:noFill/>
            <a:miter lim="800000"/>
            <a:headEnd/>
            <a:tailEnd/>
          </a:ln>
          <a:effectLst/>
        </p:spPr>
      </p:pic>
      <p:sp>
        <p:nvSpPr>
          <p:cNvPr id="18" name="Text Box 19"/>
          <p:cNvSpPr txBox="1">
            <a:spLocks noChangeArrowheads="1"/>
          </p:cNvSpPr>
          <p:nvPr/>
        </p:nvSpPr>
        <p:spPr bwMode="auto">
          <a:xfrm>
            <a:off x="7253396" y="1176699"/>
            <a:ext cx="1514520" cy="1015663"/>
          </a:xfrm>
          <a:prstGeom prst="rect">
            <a:avLst/>
          </a:prstGeom>
          <a:noFill/>
          <a:ln w="9525">
            <a:noFill/>
            <a:miter lim="800000"/>
            <a:headEnd/>
            <a:tailEnd/>
          </a:ln>
        </p:spPr>
        <p:txBody>
          <a:bodyPr wrap="square">
            <a:spAutoFit/>
          </a:bodyPr>
          <a:lstStyle/>
          <a:p>
            <a:pPr algn="ctr" eaLnBrk="0" hangingPunct="0">
              <a:spcBef>
                <a:spcPct val="50000"/>
              </a:spcBef>
            </a:pPr>
            <a:r>
              <a:rPr lang="en-US" sz="2000" b="1" dirty="0">
                <a:latin typeface="Verdana" pitchFamily="34" charset="0"/>
              </a:rPr>
              <a:t>Concrete Wall Panels</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241" y="3801861"/>
            <a:ext cx="3841116" cy="3072892"/>
          </a:xfrm>
          <a:prstGeom prst="rect">
            <a:avLst/>
          </a:prstGeom>
        </p:spPr>
      </p:pic>
      <p:pic>
        <p:nvPicPr>
          <p:cNvPr id="2" name="Picture 1"/>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99104" y="1114520"/>
            <a:ext cx="5343506" cy="2548970"/>
          </a:xfrm>
          <a:prstGeom prst="rect">
            <a:avLst/>
          </a:prstGeom>
        </p:spPr>
      </p:pic>
    </p:spTree>
    <p:extLst>
      <p:ext uri="{BB962C8B-B14F-4D97-AF65-F5344CB8AC3E}">
        <p14:creationId xmlns:p14="http://schemas.microsoft.com/office/powerpoint/2010/main" val="812680604"/>
      </p:ext>
    </p:extLst>
  </p:cSld>
  <p:clrMapOvr>
    <a:masterClrMapping/>
  </p:clrMapOvr>
  <p:transition advTm="12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4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4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P spid="20487" grpId="0"/>
      <p:bldP spid="2048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443" y="0"/>
            <a:ext cx="8600661" cy="1126396"/>
          </a:xfrm>
        </p:spPr>
        <p:txBody>
          <a:bodyPr>
            <a:normAutofit/>
          </a:bodyPr>
          <a:lstStyle/>
          <a:p>
            <a:r>
              <a:rPr lang="en-US" dirty="0" smtClean="0"/>
              <a:t>Prefabrication:  </a:t>
            </a:r>
            <a:r>
              <a:rPr lang="en-US" sz="3100" dirty="0"/>
              <a:t>the link between environmental sustainability and safety</a:t>
            </a:r>
          </a:p>
        </p:txBody>
      </p:sp>
      <p:sp>
        <p:nvSpPr>
          <p:cNvPr id="3" name="Content Placeholder 2"/>
          <p:cNvSpPr>
            <a:spLocks noGrp="1"/>
          </p:cNvSpPr>
          <p:nvPr>
            <p:ph idx="1"/>
          </p:nvPr>
        </p:nvSpPr>
        <p:spPr>
          <a:xfrm>
            <a:off x="1000539" y="1281660"/>
            <a:ext cx="10621190" cy="5411448"/>
          </a:xfrm>
        </p:spPr>
        <p:txBody>
          <a:bodyPr>
            <a:normAutofit fontScale="92500" lnSpcReduction="10000"/>
          </a:bodyPr>
          <a:lstStyle/>
          <a:p>
            <a:r>
              <a:rPr lang="en-US" dirty="0" smtClean="0"/>
              <a:t>Prefabricated </a:t>
            </a:r>
            <a:r>
              <a:rPr lang="en-US" dirty="0"/>
              <a:t>construction is inherently </a:t>
            </a:r>
            <a:r>
              <a:rPr lang="en-US" dirty="0" smtClean="0"/>
              <a:t>safer than “stick-built.”</a:t>
            </a:r>
          </a:p>
          <a:p>
            <a:r>
              <a:rPr lang="en-US" dirty="0" smtClean="0"/>
              <a:t>Work </a:t>
            </a:r>
            <a:r>
              <a:rPr lang="en-US" dirty="0"/>
              <a:t>is shifted from dangerous work </a:t>
            </a:r>
            <a:r>
              <a:rPr lang="en-US" dirty="0" smtClean="0"/>
              <a:t>environments to engineered work environments and processes.</a:t>
            </a:r>
          </a:p>
          <a:p>
            <a:pPr lvl="1"/>
            <a:r>
              <a:rPr lang="en-US" dirty="0"/>
              <a:t>a</a:t>
            </a:r>
            <a:r>
              <a:rPr lang="en-US" dirty="0" smtClean="0"/>
              <a:t>t height</a:t>
            </a:r>
          </a:p>
          <a:p>
            <a:pPr lvl="1"/>
            <a:r>
              <a:rPr lang="en-US" dirty="0" smtClean="0"/>
              <a:t>in trenches</a:t>
            </a:r>
          </a:p>
          <a:p>
            <a:pPr lvl="1"/>
            <a:r>
              <a:rPr lang="en-US" dirty="0" smtClean="0"/>
              <a:t>in </a:t>
            </a:r>
            <a:r>
              <a:rPr lang="en-US" dirty="0"/>
              <a:t>confined </a:t>
            </a:r>
            <a:r>
              <a:rPr lang="en-US" dirty="0" smtClean="0"/>
              <a:t>spaces</a:t>
            </a:r>
          </a:p>
          <a:p>
            <a:pPr lvl="1"/>
            <a:r>
              <a:rPr lang="en-US" dirty="0" smtClean="0"/>
              <a:t>exposed </a:t>
            </a:r>
            <a:r>
              <a:rPr lang="en-US" dirty="0"/>
              <a:t>to </a:t>
            </a:r>
            <a:r>
              <a:rPr lang="en-US" dirty="0" smtClean="0"/>
              <a:t>weather (wind, water, ice, mud, lightning)</a:t>
            </a:r>
          </a:p>
          <a:p>
            <a:r>
              <a:rPr lang="en-US" dirty="0" smtClean="0"/>
              <a:t>Prefabricated </a:t>
            </a:r>
            <a:r>
              <a:rPr lang="en-US" dirty="0"/>
              <a:t>construction has </a:t>
            </a:r>
            <a:endParaRPr lang="en-US" dirty="0" smtClean="0"/>
          </a:p>
          <a:p>
            <a:pPr lvl="1"/>
            <a:r>
              <a:rPr lang="en-US" dirty="0" smtClean="0"/>
              <a:t>lower </a:t>
            </a:r>
            <a:r>
              <a:rPr lang="en-US" dirty="0"/>
              <a:t>construction </a:t>
            </a:r>
            <a:r>
              <a:rPr lang="en-US" dirty="0" smtClean="0"/>
              <a:t>waste</a:t>
            </a:r>
          </a:p>
          <a:p>
            <a:pPr lvl="1"/>
            <a:r>
              <a:rPr lang="en-US" dirty="0" smtClean="0"/>
              <a:t>lower </a:t>
            </a:r>
            <a:r>
              <a:rPr lang="en-US" dirty="0"/>
              <a:t>embodied </a:t>
            </a:r>
            <a:r>
              <a:rPr lang="en-US" dirty="0" smtClean="0"/>
              <a:t>energy</a:t>
            </a:r>
          </a:p>
          <a:p>
            <a:pPr lvl="1"/>
            <a:r>
              <a:rPr lang="en-US" dirty="0" smtClean="0"/>
              <a:t>lower </a:t>
            </a:r>
            <a:r>
              <a:rPr lang="en-US" dirty="0"/>
              <a:t>embodied greenhouse </a:t>
            </a:r>
            <a:r>
              <a:rPr lang="en-US" dirty="0" smtClean="0"/>
              <a:t>gases</a:t>
            </a:r>
            <a:endParaRPr lang="en-US" dirty="0"/>
          </a:p>
        </p:txBody>
      </p:sp>
    </p:spTree>
    <p:extLst>
      <p:ext uri="{BB962C8B-B14F-4D97-AF65-F5344CB8AC3E}">
        <p14:creationId xmlns:p14="http://schemas.microsoft.com/office/powerpoint/2010/main" val="128492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491" y="271669"/>
            <a:ext cx="8686800" cy="838200"/>
          </a:xfrm>
        </p:spPr>
        <p:txBody>
          <a:bodyPr>
            <a:normAutofit/>
          </a:bodyPr>
          <a:lstStyle/>
          <a:p>
            <a:r>
              <a:rPr lang="en-US" dirty="0" smtClean="0"/>
              <a:t>Design for maintenance safety</a:t>
            </a:r>
            <a:endParaRPr lang="en-US" dirty="0"/>
          </a:p>
        </p:txBody>
      </p:sp>
      <p:sp>
        <p:nvSpPr>
          <p:cNvPr id="3" name="Content Placeholder 2"/>
          <p:cNvSpPr>
            <a:spLocks noGrp="1"/>
          </p:cNvSpPr>
          <p:nvPr>
            <p:ph idx="1"/>
          </p:nvPr>
        </p:nvSpPr>
        <p:spPr>
          <a:xfrm>
            <a:off x="1225826" y="1359674"/>
            <a:ext cx="10078278" cy="4720454"/>
          </a:xfrm>
        </p:spPr>
        <p:txBody>
          <a:bodyPr/>
          <a:lstStyle/>
          <a:p>
            <a:r>
              <a:rPr lang="en-US" dirty="0" smtClean="0"/>
              <a:t>Provide safe access for recurring maintenance/preventive maintenance</a:t>
            </a:r>
          </a:p>
          <a:p>
            <a:pPr lvl="1"/>
            <a:r>
              <a:rPr lang="en-US" dirty="0" smtClean="0"/>
              <a:t>Light </a:t>
            </a:r>
            <a:r>
              <a:rPr lang="en-US" dirty="0"/>
              <a:t>Bulbs, Air Filters, </a:t>
            </a:r>
            <a:r>
              <a:rPr lang="en-US" dirty="0" smtClean="0"/>
              <a:t>Belts, Valves</a:t>
            </a:r>
            <a:endParaRPr lang="en-US" dirty="0"/>
          </a:p>
          <a:p>
            <a:pPr lvl="1"/>
            <a:r>
              <a:rPr lang="en-US" dirty="0" smtClean="0"/>
              <a:t>At height, confined space, awkward ergonomics</a:t>
            </a:r>
          </a:p>
          <a:p>
            <a:endParaRPr lang="en-US" dirty="0" smtClean="0"/>
          </a:p>
          <a:p>
            <a:r>
              <a:rPr lang="en-US" dirty="0" smtClean="0"/>
              <a:t>Provide safe clearance for replacing units</a:t>
            </a:r>
          </a:p>
          <a:p>
            <a:pPr lvl="1"/>
            <a:r>
              <a:rPr lang="en-US" dirty="0"/>
              <a:t>Blower </a:t>
            </a:r>
            <a:r>
              <a:rPr lang="en-US" dirty="0" smtClean="0"/>
              <a:t>Units, Boilers, Compressors, Pumps</a:t>
            </a:r>
          </a:p>
          <a:p>
            <a:pPr lvl="1"/>
            <a:r>
              <a:rPr lang="en-US" dirty="0" smtClean="0"/>
              <a:t>Isolation, Material handling, </a:t>
            </a:r>
            <a:r>
              <a:rPr lang="en-US" dirty="0"/>
              <a:t>P</a:t>
            </a:r>
            <a:r>
              <a:rPr lang="en-US" dirty="0" smtClean="0"/>
              <a:t>ath out and in</a:t>
            </a:r>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38</a:t>
            </a:fld>
            <a:endParaRPr lang="en-US" dirty="0">
              <a:solidFill>
                <a:srgbClr val="F0A22E">
                  <a:shade val="75000"/>
                </a:srgbClr>
              </a:solidFill>
            </a:endParaRPr>
          </a:p>
        </p:txBody>
      </p:sp>
    </p:spTree>
    <p:extLst>
      <p:ext uri="{BB962C8B-B14F-4D97-AF65-F5344CB8AC3E}">
        <p14:creationId xmlns:p14="http://schemas.microsoft.com/office/powerpoint/2010/main" val="414709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14939" y="165652"/>
            <a:ext cx="8686800" cy="838200"/>
          </a:xfrm>
        </p:spPr>
        <p:txBody>
          <a:bodyPr/>
          <a:lstStyle/>
          <a:p>
            <a:r>
              <a:rPr lang="en-US" dirty="0" smtClean="0"/>
              <a:t>What do </a:t>
            </a:r>
            <a:r>
              <a:rPr lang="en-US" u="sng" dirty="0" smtClean="0"/>
              <a:t>you</a:t>
            </a:r>
            <a:r>
              <a:rPr lang="en-US" dirty="0" smtClean="0"/>
              <a:t> think?</a:t>
            </a:r>
            <a:endParaRPr lang="en-US" dirty="0"/>
          </a:p>
        </p:txBody>
      </p:sp>
      <p:sp>
        <p:nvSpPr>
          <p:cNvPr id="3" name="Content Placeholder 2"/>
          <p:cNvSpPr>
            <a:spLocks noGrp="1"/>
          </p:cNvSpPr>
          <p:nvPr>
            <p:ph idx="1"/>
          </p:nvPr>
        </p:nvSpPr>
        <p:spPr>
          <a:xfrm>
            <a:off x="1139687" y="1325218"/>
            <a:ext cx="10144539" cy="5241235"/>
          </a:xfrm>
        </p:spPr>
        <p:txBody>
          <a:bodyPr/>
          <a:lstStyle/>
          <a:p>
            <a:pPr>
              <a:spcBef>
                <a:spcPts val="1800"/>
              </a:spcBef>
            </a:pPr>
            <a:r>
              <a:rPr lang="en-US" b="1" dirty="0"/>
              <a:t>What </a:t>
            </a:r>
            <a:r>
              <a:rPr lang="en-US" b="1" dirty="0" smtClean="0"/>
              <a:t>do you think about the Triple Bottom Line concept?</a:t>
            </a:r>
          </a:p>
          <a:p>
            <a:pPr>
              <a:spcBef>
                <a:spcPts val="1800"/>
              </a:spcBef>
            </a:pPr>
            <a:r>
              <a:rPr lang="en-US" b="1" dirty="0" smtClean="0"/>
              <a:t>Do </a:t>
            </a:r>
            <a:r>
              <a:rPr lang="en-US" b="1" dirty="0"/>
              <a:t>codes of ethics apply to construction and maintenance workers</a:t>
            </a:r>
            <a:r>
              <a:rPr lang="en-US" b="1" dirty="0" smtClean="0"/>
              <a:t>?</a:t>
            </a:r>
          </a:p>
          <a:p>
            <a:pPr>
              <a:spcBef>
                <a:spcPts val="1800"/>
              </a:spcBef>
            </a:pPr>
            <a:r>
              <a:rPr lang="en-US" b="1" dirty="0" smtClean="0"/>
              <a:t>What do you think about the Design for Safety concept?</a:t>
            </a:r>
          </a:p>
          <a:p>
            <a:pPr>
              <a:spcBef>
                <a:spcPts val="1800"/>
              </a:spcBef>
            </a:pPr>
            <a:r>
              <a:rPr lang="en-US" b="1" dirty="0" smtClean="0"/>
              <a:t>What are your experiences in design for safe construction and design for safe maintenance?</a:t>
            </a:r>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39</a:t>
            </a:fld>
            <a:endParaRPr lang="en-US" dirty="0">
              <a:solidFill>
                <a:srgbClr val="F0A22E">
                  <a:shade val="75000"/>
                </a:srgbClr>
              </a:solidFill>
            </a:endParaRPr>
          </a:p>
        </p:txBody>
      </p:sp>
    </p:spTree>
    <p:extLst>
      <p:ext uri="{BB962C8B-B14F-4D97-AF65-F5344CB8AC3E}">
        <p14:creationId xmlns:p14="http://schemas.microsoft.com/office/powerpoint/2010/main" val="9223565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83" y="279779"/>
            <a:ext cx="8686800" cy="838200"/>
          </a:xfrm>
        </p:spPr>
        <p:txBody>
          <a:bodyPr>
            <a:normAutofit/>
          </a:bodyPr>
          <a:lstStyle/>
          <a:p>
            <a:r>
              <a:rPr lang="en-US" sz="4000" dirty="0"/>
              <a:t>Overview</a:t>
            </a:r>
          </a:p>
        </p:txBody>
      </p:sp>
      <p:sp>
        <p:nvSpPr>
          <p:cNvPr id="3" name="Content Placeholder 2"/>
          <p:cNvSpPr>
            <a:spLocks noGrp="1"/>
          </p:cNvSpPr>
          <p:nvPr>
            <p:ph idx="1"/>
          </p:nvPr>
        </p:nvSpPr>
        <p:spPr>
          <a:xfrm>
            <a:off x="238539" y="1205949"/>
            <a:ext cx="7128279" cy="5652051"/>
          </a:xfrm>
        </p:spPr>
        <p:txBody>
          <a:bodyPr>
            <a:normAutofit/>
          </a:bodyPr>
          <a:lstStyle/>
          <a:p>
            <a:r>
              <a:rPr lang="en-US" sz="2800" dirty="0"/>
              <a:t>Triple Bottom Line and Social Sustainability</a:t>
            </a:r>
          </a:p>
          <a:p>
            <a:r>
              <a:rPr lang="en-US" sz="2800" dirty="0"/>
              <a:t>We all have a Role to Play in Site Safety </a:t>
            </a:r>
          </a:p>
          <a:p>
            <a:r>
              <a:rPr lang="en-US" sz="2800" dirty="0" err="1" smtClean="0"/>
              <a:t>DfS</a:t>
            </a:r>
            <a:r>
              <a:rPr lang="en-US" sz="2800" dirty="0" smtClean="0"/>
              <a:t> </a:t>
            </a:r>
            <a:r>
              <a:rPr lang="en-US" sz="2800" dirty="0"/>
              <a:t>Concept and Benefits</a:t>
            </a:r>
          </a:p>
          <a:p>
            <a:r>
              <a:rPr lang="en-US" sz="2800" dirty="0"/>
              <a:t>Integrated Design and Construction</a:t>
            </a:r>
          </a:p>
          <a:p>
            <a:r>
              <a:rPr lang="en-US" sz="2800" dirty="0" err="1" smtClean="0"/>
              <a:t>DfS</a:t>
            </a:r>
            <a:r>
              <a:rPr lang="en-US" sz="2800" dirty="0" smtClean="0"/>
              <a:t> </a:t>
            </a:r>
            <a:r>
              <a:rPr lang="en-US" sz="2800" dirty="0"/>
              <a:t>Examples</a:t>
            </a:r>
          </a:p>
          <a:p>
            <a:r>
              <a:rPr lang="en-US" b="1" dirty="0" err="1" smtClean="0"/>
              <a:t>DfS</a:t>
            </a:r>
            <a:r>
              <a:rPr lang="en-US" b="1" dirty="0" smtClean="0"/>
              <a:t> </a:t>
            </a:r>
            <a:r>
              <a:rPr lang="en-US" b="1" dirty="0"/>
              <a:t>has Momentum</a:t>
            </a:r>
          </a:p>
          <a:p>
            <a:r>
              <a:rPr lang="en-US" sz="2800" dirty="0" err="1" smtClean="0"/>
              <a:t>DfS</a:t>
            </a:r>
            <a:r>
              <a:rPr lang="en-US" sz="2800" dirty="0" smtClean="0"/>
              <a:t> </a:t>
            </a:r>
            <a:r>
              <a:rPr lang="en-US" sz="2800" dirty="0"/>
              <a:t>Processes and Tools</a:t>
            </a:r>
          </a:p>
          <a:p>
            <a:r>
              <a:rPr lang="en-US" sz="2800" dirty="0"/>
              <a:t>Implementing </a:t>
            </a:r>
            <a:r>
              <a:rPr lang="en-US" sz="2800" dirty="0" err="1" smtClean="0"/>
              <a:t>DfS</a:t>
            </a:r>
            <a:endParaRPr lang="en-US" sz="2800" dirty="0"/>
          </a:p>
        </p:txBody>
      </p:sp>
      <p:pic>
        <p:nvPicPr>
          <p:cNvPr id="10" name="Picture 9" descr="MCj04395870000[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95008" y="2729944"/>
            <a:ext cx="3986784" cy="3626852"/>
          </a:xfrm>
          <a:prstGeom prst="rect">
            <a:avLst/>
          </a:prstGeom>
          <a:noFill/>
        </p:spPr>
      </p:pic>
      <p:pic>
        <p:nvPicPr>
          <p:cNvPr id="11" name="Picture 7" descr="PtD_logo_colo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159626" y="3650171"/>
            <a:ext cx="1168854" cy="782742"/>
          </a:xfrm>
          <a:prstGeom prst="rect">
            <a:avLst/>
          </a:prstGeom>
          <a:noFill/>
        </p:spPr>
      </p:pic>
      <p:sp>
        <p:nvSpPr>
          <p:cNvPr id="12" name="Text Box 9"/>
          <p:cNvSpPr txBox="1">
            <a:spLocks noChangeArrowheads="1"/>
          </p:cNvSpPr>
          <p:nvPr/>
        </p:nvSpPr>
        <p:spPr bwMode="auto">
          <a:xfrm>
            <a:off x="8002258" y="4930331"/>
            <a:ext cx="1667855"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Work premises and facilities</a:t>
            </a:r>
          </a:p>
        </p:txBody>
      </p:sp>
      <p:sp>
        <p:nvSpPr>
          <p:cNvPr id="13" name="Text Box 10"/>
          <p:cNvSpPr txBox="1">
            <a:spLocks noChangeArrowheads="1"/>
          </p:cNvSpPr>
          <p:nvPr/>
        </p:nvSpPr>
        <p:spPr bwMode="auto">
          <a:xfrm>
            <a:off x="10328480" y="3394139"/>
            <a:ext cx="1316736"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Tools and equipment</a:t>
            </a:r>
          </a:p>
        </p:txBody>
      </p:sp>
      <p:sp>
        <p:nvSpPr>
          <p:cNvPr id="14" name="Text Box 11"/>
          <p:cNvSpPr txBox="1">
            <a:spLocks noChangeArrowheads="1"/>
          </p:cNvSpPr>
          <p:nvPr/>
        </p:nvSpPr>
        <p:spPr bwMode="auto">
          <a:xfrm>
            <a:off x="9158048" y="2918652"/>
            <a:ext cx="1085832" cy="307777"/>
          </a:xfrm>
          <a:prstGeom prst="rect">
            <a:avLst/>
          </a:prstGeom>
          <a:noFill/>
          <a:ln w="9525">
            <a:noFill/>
            <a:miter lim="800000"/>
            <a:headEnd/>
            <a:tailEnd/>
          </a:ln>
          <a:effectLst/>
        </p:spPr>
        <p:txBody>
          <a:bodyPr wrap="square">
            <a:spAutoFit/>
          </a:bodyPr>
          <a:lstStyle/>
          <a:p>
            <a:pPr>
              <a:spcBef>
                <a:spcPct val="50000"/>
              </a:spcBef>
            </a:pPr>
            <a:r>
              <a:rPr lang="en-US" sz="1400" b="1" dirty="0"/>
              <a:t>Processes</a:t>
            </a:r>
          </a:p>
        </p:txBody>
      </p:sp>
      <p:sp>
        <p:nvSpPr>
          <p:cNvPr id="15" name="Text Box 12"/>
          <p:cNvSpPr txBox="1">
            <a:spLocks noChangeArrowheads="1"/>
          </p:cNvSpPr>
          <p:nvPr/>
        </p:nvSpPr>
        <p:spPr bwMode="auto">
          <a:xfrm>
            <a:off x="7813546" y="3613596"/>
            <a:ext cx="1198198" cy="307777"/>
          </a:xfrm>
          <a:prstGeom prst="rect">
            <a:avLst/>
          </a:prstGeom>
          <a:noFill/>
          <a:ln w="9525">
            <a:noFill/>
            <a:miter lim="800000"/>
            <a:headEnd/>
            <a:tailEnd/>
          </a:ln>
          <a:effectLst/>
        </p:spPr>
        <p:txBody>
          <a:bodyPr wrap="square">
            <a:spAutoFit/>
          </a:bodyPr>
          <a:lstStyle/>
          <a:p>
            <a:pPr>
              <a:spcBef>
                <a:spcPct val="50000"/>
              </a:spcBef>
            </a:pPr>
            <a:r>
              <a:rPr lang="en-US" sz="1400" b="1" dirty="0"/>
              <a:t>Products</a:t>
            </a:r>
          </a:p>
        </p:txBody>
      </p:sp>
      <p:sp>
        <p:nvSpPr>
          <p:cNvPr id="16" name="Text Box 13"/>
          <p:cNvSpPr txBox="1">
            <a:spLocks noChangeArrowheads="1"/>
          </p:cNvSpPr>
          <p:nvPr/>
        </p:nvSpPr>
        <p:spPr bwMode="auto">
          <a:xfrm>
            <a:off x="9776793" y="4863544"/>
            <a:ext cx="1679447" cy="738664"/>
          </a:xfrm>
          <a:prstGeom prst="rect">
            <a:avLst/>
          </a:prstGeom>
          <a:noFill/>
          <a:ln w="9525">
            <a:noFill/>
            <a:miter lim="800000"/>
            <a:headEnd/>
            <a:tailEnd/>
          </a:ln>
          <a:effectLst/>
        </p:spPr>
        <p:txBody>
          <a:bodyPr wrap="square">
            <a:spAutoFit/>
          </a:bodyPr>
          <a:lstStyle/>
          <a:p>
            <a:pPr algn="ctr">
              <a:spcBef>
                <a:spcPct val="50000"/>
              </a:spcBef>
            </a:pPr>
            <a:r>
              <a:rPr lang="en-US" sz="1400" b="1" dirty="0"/>
              <a:t>Work methods and organization of work</a:t>
            </a:r>
          </a:p>
        </p:txBody>
      </p:sp>
      <p:sp>
        <p:nvSpPr>
          <p:cNvPr id="17" name="Text Box 25"/>
          <p:cNvSpPr txBox="1">
            <a:spLocks noChangeArrowheads="1"/>
          </p:cNvSpPr>
          <p:nvPr/>
        </p:nvSpPr>
        <p:spPr bwMode="auto">
          <a:xfrm>
            <a:off x="7543801" y="1418622"/>
            <a:ext cx="4520380" cy="861774"/>
          </a:xfrm>
          <a:prstGeom prst="rect">
            <a:avLst/>
          </a:prstGeom>
          <a:noFill/>
          <a:ln w="9525">
            <a:noFill/>
            <a:miter lim="800000"/>
            <a:headEnd/>
            <a:tailEnd/>
          </a:ln>
          <a:effectLst/>
        </p:spPr>
        <p:txBody>
          <a:bodyPr wrap="square">
            <a:spAutoFit/>
          </a:bodyPr>
          <a:lstStyle/>
          <a:p>
            <a:pPr algn="ctr">
              <a:spcBef>
                <a:spcPct val="50000"/>
              </a:spcBef>
            </a:pPr>
            <a:r>
              <a:rPr lang="en-US" sz="2000" b="1" dirty="0" smtClean="0">
                <a:solidFill>
                  <a:srgbClr val="FF0000"/>
                </a:solidFill>
                <a:latin typeface="Myriad Pro"/>
              </a:rPr>
              <a:t>Design </a:t>
            </a:r>
            <a:r>
              <a:rPr lang="en-US" sz="2000" b="1" dirty="0">
                <a:solidFill>
                  <a:srgbClr val="FF0000"/>
                </a:solidFill>
                <a:latin typeface="Myriad Pro"/>
              </a:rPr>
              <a:t>for </a:t>
            </a:r>
            <a:r>
              <a:rPr lang="en-US" sz="2000" b="1" dirty="0" smtClean="0">
                <a:solidFill>
                  <a:srgbClr val="FF0000"/>
                </a:solidFill>
                <a:latin typeface="Myriad Pro"/>
              </a:rPr>
              <a:t>Safety (</a:t>
            </a:r>
            <a:r>
              <a:rPr lang="en-US" sz="2000" b="1" dirty="0" err="1" smtClean="0">
                <a:solidFill>
                  <a:srgbClr val="FF0000"/>
                </a:solidFill>
                <a:latin typeface="Myriad Pro"/>
              </a:rPr>
              <a:t>DfS</a:t>
            </a:r>
            <a:r>
              <a:rPr lang="en-US" sz="2000" b="1" dirty="0" smtClean="0">
                <a:solidFill>
                  <a:srgbClr val="FF0000"/>
                </a:solidFill>
                <a:latin typeface="Myriad Pro"/>
              </a:rPr>
              <a:t>)</a:t>
            </a:r>
          </a:p>
          <a:p>
            <a:pPr algn="ctr">
              <a:spcBef>
                <a:spcPct val="50000"/>
              </a:spcBef>
            </a:pPr>
            <a:r>
              <a:rPr lang="en-US" sz="2000" b="1" dirty="0" smtClean="0">
                <a:solidFill>
                  <a:srgbClr val="FF0000"/>
                </a:solidFill>
                <a:latin typeface="Myriad Pro"/>
              </a:rPr>
              <a:t>= Prevention </a:t>
            </a:r>
            <a:r>
              <a:rPr lang="en-US" sz="2000" b="1" dirty="0">
                <a:solidFill>
                  <a:srgbClr val="FF0000"/>
                </a:solidFill>
                <a:latin typeface="Myriad Pro"/>
              </a:rPr>
              <a:t>through </a:t>
            </a:r>
            <a:r>
              <a:rPr lang="en-US" sz="2000" b="1" dirty="0" smtClean="0">
                <a:solidFill>
                  <a:srgbClr val="FF0000"/>
                </a:solidFill>
                <a:latin typeface="Myriad Pro"/>
              </a:rPr>
              <a:t>Design (PtD)</a:t>
            </a:r>
            <a:endParaRPr lang="en-US" sz="2000" b="1" dirty="0">
              <a:solidFill>
                <a:srgbClr val="FF0000"/>
              </a:solidFill>
              <a:latin typeface="Myriad Pro"/>
            </a:endParaRPr>
          </a:p>
        </p:txBody>
      </p:sp>
    </p:spTree>
    <p:extLst>
      <p:ext uri="{BB962C8B-B14F-4D97-AF65-F5344CB8AC3E}">
        <p14:creationId xmlns:p14="http://schemas.microsoft.com/office/powerpoint/2010/main" val="39272394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9477" y="140677"/>
            <a:ext cx="8467969" cy="1019658"/>
          </a:xfrm>
        </p:spPr>
        <p:txBody>
          <a:bodyPr>
            <a:normAutofit/>
          </a:bodyPr>
          <a:lstStyle/>
          <a:p>
            <a:r>
              <a:rPr lang="en-US" sz="4000" dirty="0" err="1" smtClean="0"/>
              <a:t>DfS</a:t>
            </a:r>
            <a:r>
              <a:rPr lang="en-US" sz="4000" dirty="0" smtClean="0"/>
              <a:t> </a:t>
            </a:r>
            <a:r>
              <a:rPr lang="en-US" sz="4000" dirty="0"/>
              <a:t>is gaining momentum</a:t>
            </a:r>
          </a:p>
        </p:txBody>
      </p:sp>
      <p:sp>
        <p:nvSpPr>
          <p:cNvPr id="3" name="Content Placeholder 2"/>
          <p:cNvSpPr>
            <a:spLocks noGrp="1"/>
          </p:cNvSpPr>
          <p:nvPr>
            <p:ph idx="1"/>
          </p:nvPr>
        </p:nvSpPr>
        <p:spPr>
          <a:xfrm>
            <a:off x="1066800" y="1422422"/>
            <a:ext cx="10204174" cy="5174974"/>
          </a:xfrm>
        </p:spPr>
        <p:txBody>
          <a:bodyPr>
            <a:normAutofit/>
          </a:bodyPr>
          <a:lstStyle/>
          <a:p>
            <a:pPr>
              <a:spcBef>
                <a:spcPts val="1800"/>
              </a:spcBef>
            </a:pPr>
            <a:r>
              <a:rPr lang="en-US" dirty="0" smtClean="0"/>
              <a:t>Required in UK, Europe for since 1995</a:t>
            </a:r>
          </a:p>
          <a:p>
            <a:pPr>
              <a:spcBef>
                <a:spcPts val="1800"/>
              </a:spcBef>
            </a:pPr>
            <a:r>
              <a:rPr lang="en-US" dirty="0" smtClean="0"/>
              <a:t>Required in Australia, S. Africa, Singapore</a:t>
            </a:r>
          </a:p>
          <a:p>
            <a:pPr>
              <a:spcBef>
                <a:spcPts val="1800"/>
              </a:spcBef>
            </a:pPr>
            <a:r>
              <a:rPr lang="en-US" dirty="0"/>
              <a:t>OSHA DfCS Workgroup since 2005</a:t>
            </a:r>
          </a:p>
          <a:p>
            <a:pPr>
              <a:spcBef>
                <a:spcPts val="1800"/>
              </a:spcBef>
            </a:pPr>
            <a:r>
              <a:rPr lang="en-US" dirty="0" smtClean="0"/>
              <a:t>NIOSH PtD Workshops and Funding</a:t>
            </a:r>
          </a:p>
          <a:p>
            <a:pPr>
              <a:spcBef>
                <a:spcPts val="1800"/>
              </a:spcBef>
            </a:pPr>
            <a:r>
              <a:rPr lang="en-US" dirty="0" smtClean="0"/>
              <a:t>Adoption </a:t>
            </a:r>
            <a:r>
              <a:rPr lang="en-US" dirty="0"/>
              <a:t>primarily in the process/industrial construction </a:t>
            </a:r>
            <a:r>
              <a:rPr lang="en-US" dirty="0" smtClean="0"/>
              <a:t>sector</a:t>
            </a:r>
          </a:p>
        </p:txBody>
      </p:sp>
      <p:sp>
        <p:nvSpPr>
          <p:cNvPr id="4" name="Slide Number Placeholder 3"/>
          <p:cNvSpPr>
            <a:spLocks noGrp="1"/>
          </p:cNvSpPr>
          <p:nvPr>
            <p:ph type="sldNum" sz="quarter" idx="12"/>
          </p:nvPr>
        </p:nvSpPr>
        <p:spPr/>
        <p:txBody>
          <a:bodyPr/>
          <a:lstStyle/>
          <a:p>
            <a:fld id="{FA84A37A-AFC2-4A01-80A1-FC20F2C0D5BB}" type="slidenum">
              <a:rPr lang="en-US" smtClean="0"/>
              <a:pPr/>
              <a:t>41</a:t>
            </a:fld>
            <a:endParaRPr lang="en-US" dirty="0"/>
          </a:p>
        </p:txBody>
      </p:sp>
    </p:spTree>
    <p:extLst>
      <p:ext uri="{BB962C8B-B14F-4D97-AF65-F5344CB8AC3E}">
        <p14:creationId xmlns:p14="http://schemas.microsoft.com/office/powerpoint/2010/main" val="12450262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6035" y="225287"/>
            <a:ext cx="8686800" cy="838200"/>
          </a:xfrm>
        </p:spPr>
        <p:txBody>
          <a:bodyPr/>
          <a:lstStyle/>
          <a:p>
            <a:r>
              <a:rPr lang="en-US" dirty="0" smtClean="0"/>
              <a:t>ANSI Documents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14053" y="0"/>
            <a:ext cx="4253949" cy="4103248"/>
          </a:xfrm>
          <a:prstGeom prst="rect">
            <a:avLst/>
          </a:prstGeom>
        </p:spPr>
      </p:pic>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42</a:t>
            </a:fld>
            <a:endParaRPr lang="en-US" dirty="0">
              <a:solidFill>
                <a:srgbClr val="F0A22E">
                  <a:shade val="75000"/>
                </a:srgbClr>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4211832"/>
            <a:ext cx="6738731" cy="2646169"/>
          </a:xfrm>
          <a:prstGeom prst="rect">
            <a:avLst/>
          </a:prstGeom>
        </p:spPr>
      </p:pic>
    </p:spTree>
    <p:extLst>
      <p:ext uri="{BB962C8B-B14F-4D97-AF65-F5344CB8AC3E}">
        <p14:creationId xmlns:p14="http://schemas.microsoft.com/office/powerpoint/2010/main" val="24508469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val="0"/>
              </a:ext>
            </a:extLst>
          </a:blip>
          <a:stretch>
            <a:fillRect/>
          </a:stretch>
        </p:blipFill>
        <p:spPr>
          <a:xfrm>
            <a:off x="1570384" y="-10780"/>
            <a:ext cx="9037982" cy="6867313"/>
          </a:xfrm>
          <a:prstGeom prst="rect">
            <a:avLst/>
          </a:prstGeom>
        </p:spPr>
      </p:pic>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43</a:t>
            </a:fld>
            <a:endParaRPr lang="en-US" dirty="0">
              <a:solidFill>
                <a:srgbClr val="F0A22E">
                  <a:shade val="75000"/>
                </a:srgbClr>
              </a:solidFill>
            </a:endParaRPr>
          </a:p>
        </p:txBody>
      </p:sp>
    </p:spTree>
    <p:extLst>
      <p:ext uri="{BB962C8B-B14F-4D97-AF65-F5344CB8AC3E}">
        <p14:creationId xmlns:p14="http://schemas.microsoft.com/office/powerpoint/2010/main" val="37072752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752" y="377687"/>
            <a:ext cx="8686800" cy="838200"/>
          </a:xfrm>
        </p:spPr>
        <p:txBody>
          <a:bodyPr/>
          <a:lstStyle/>
          <a:p>
            <a:r>
              <a:rPr lang="en-US" dirty="0" smtClean="0"/>
              <a:t>ARTBA Safety Certification FAQ</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045" y="2524539"/>
            <a:ext cx="11927940" cy="4274091"/>
          </a:xfrm>
          <a:prstGeom prst="rect">
            <a:avLst/>
          </a:prstGeom>
        </p:spPr>
      </p:pic>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44</a:t>
            </a:fld>
            <a:endParaRPr lang="en-US" dirty="0">
              <a:solidFill>
                <a:srgbClr val="F0A22E">
                  <a:shade val="75000"/>
                </a:srgbClr>
              </a:solidFill>
            </a:endParaRPr>
          </a:p>
        </p:txBody>
      </p:sp>
      <p:sp>
        <p:nvSpPr>
          <p:cNvPr id="6" name="TextBox 5"/>
          <p:cNvSpPr txBox="1"/>
          <p:nvPr/>
        </p:nvSpPr>
        <p:spPr>
          <a:xfrm>
            <a:off x="3541909" y="1480788"/>
            <a:ext cx="4737652" cy="523220"/>
          </a:xfrm>
          <a:prstGeom prst="rect">
            <a:avLst/>
          </a:prstGeom>
          <a:noFill/>
        </p:spPr>
        <p:txBody>
          <a:bodyPr wrap="square" rtlCol="0">
            <a:spAutoFit/>
          </a:bodyPr>
          <a:lstStyle/>
          <a:p>
            <a:r>
              <a:rPr lang="en-US" sz="2800" dirty="0"/>
              <a:t>https://puttingsafetyfirst.org/</a:t>
            </a:r>
          </a:p>
        </p:txBody>
      </p:sp>
    </p:spTree>
    <p:extLst>
      <p:ext uri="{BB962C8B-B14F-4D97-AF65-F5344CB8AC3E}">
        <p14:creationId xmlns:p14="http://schemas.microsoft.com/office/powerpoint/2010/main" val="16691231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33334"/>
            <a:ext cx="8686800" cy="838200"/>
          </a:xfrm>
        </p:spPr>
        <p:txBody>
          <a:bodyPr>
            <a:normAutofit/>
          </a:bodyPr>
          <a:lstStyle/>
          <a:p>
            <a:r>
              <a:rPr lang="en-US" dirty="0"/>
              <a:t>LEED </a:t>
            </a:r>
            <a:r>
              <a:rPr lang="en-US" dirty="0" smtClean="0"/>
              <a:t>PtD pilot credit</a:t>
            </a:r>
            <a:endParaRPr lang="en-US" dirty="0"/>
          </a:p>
        </p:txBody>
      </p:sp>
      <p:sp>
        <p:nvSpPr>
          <p:cNvPr id="3" name="Content Placeholder 2"/>
          <p:cNvSpPr>
            <a:spLocks noGrp="1"/>
          </p:cNvSpPr>
          <p:nvPr>
            <p:ph idx="1"/>
          </p:nvPr>
        </p:nvSpPr>
        <p:spPr>
          <a:xfrm>
            <a:off x="1166191" y="1295401"/>
            <a:ext cx="9349409" cy="5299953"/>
          </a:xfrm>
        </p:spPr>
        <p:txBody>
          <a:bodyPr>
            <a:normAutofit/>
          </a:bodyPr>
          <a:lstStyle/>
          <a:p>
            <a:r>
              <a:rPr lang="en-US" dirty="0"/>
              <a:t>Identify and document the items found for the following two stages:</a:t>
            </a:r>
          </a:p>
          <a:p>
            <a:pPr lvl="1"/>
            <a:r>
              <a:rPr lang="en-US" dirty="0"/>
              <a:t>Operations and Maintenance</a:t>
            </a:r>
          </a:p>
          <a:p>
            <a:pPr lvl="1"/>
            <a:r>
              <a:rPr lang="en-US" dirty="0"/>
              <a:t>Construction</a:t>
            </a:r>
          </a:p>
          <a:p>
            <a:r>
              <a:rPr lang="en-US" dirty="0"/>
              <a:t>For each stage, complete </a:t>
            </a:r>
            <a:r>
              <a:rPr lang="en-US" dirty="0" smtClean="0"/>
              <a:t>three </a:t>
            </a:r>
            <a:r>
              <a:rPr lang="en-US" dirty="0"/>
              <a:t>stages of analysis:  </a:t>
            </a:r>
          </a:p>
          <a:p>
            <a:pPr lvl="1"/>
            <a:r>
              <a:rPr lang="en-US" dirty="0"/>
              <a:t>Baseline</a:t>
            </a:r>
          </a:p>
          <a:p>
            <a:pPr lvl="1"/>
            <a:r>
              <a:rPr lang="en-US" dirty="0"/>
              <a:t>Discovery</a:t>
            </a:r>
          </a:p>
          <a:p>
            <a:pPr lvl="1"/>
            <a:r>
              <a:rPr lang="en-US" dirty="0" smtClean="0"/>
              <a:t>Implementation</a:t>
            </a:r>
            <a:endParaRPr lang="en-US" dirty="0"/>
          </a:p>
          <a:p>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pPr/>
              <a:t>45</a:t>
            </a:fld>
            <a:endParaRPr lang="en-US" dirty="0"/>
          </a:p>
        </p:txBody>
      </p:sp>
    </p:spTree>
    <p:extLst>
      <p:ext uri="{BB962C8B-B14F-4D97-AF65-F5344CB8AC3E}">
        <p14:creationId xmlns:p14="http://schemas.microsoft.com/office/powerpoint/2010/main" val="18329895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1981200" y="183108"/>
            <a:ext cx="8382000" cy="1066800"/>
          </a:xfrm>
        </p:spPr>
        <p:txBody>
          <a:bodyPr>
            <a:normAutofit/>
          </a:bodyPr>
          <a:lstStyle/>
          <a:p>
            <a:pPr eaLnBrk="1" hangingPunct="1"/>
            <a:r>
              <a:rPr lang="en-US" dirty="0" err="1" smtClean="0"/>
              <a:t>DfS</a:t>
            </a:r>
            <a:r>
              <a:rPr lang="en-US" dirty="0" smtClean="0"/>
              <a:t> in Practice: Owners</a:t>
            </a:r>
          </a:p>
        </p:txBody>
      </p:sp>
      <p:sp>
        <p:nvSpPr>
          <p:cNvPr id="59395" name="Content Placeholder 2"/>
          <p:cNvSpPr>
            <a:spLocks noGrp="1"/>
          </p:cNvSpPr>
          <p:nvPr>
            <p:ph idx="1"/>
          </p:nvPr>
        </p:nvSpPr>
        <p:spPr>
          <a:xfrm>
            <a:off x="821636" y="1555846"/>
            <a:ext cx="10290312" cy="4692555"/>
          </a:xfrm>
        </p:spPr>
        <p:txBody>
          <a:bodyPr>
            <a:normAutofit/>
          </a:bodyPr>
          <a:lstStyle/>
          <a:p>
            <a:pPr>
              <a:spcBef>
                <a:spcPts val="1800"/>
              </a:spcBef>
            </a:pPr>
            <a:r>
              <a:rPr lang="en-US" dirty="0"/>
              <a:t>Southern Co</a:t>
            </a:r>
            <a:r>
              <a:rPr lang="en-US" dirty="0" smtClean="0"/>
              <a:t>. </a:t>
            </a:r>
            <a:r>
              <a:rPr lang="en-US" sz="2800" dirty="0"/>
              <a:t>(power)</a:t>
            </a:r>
          </a:p>
          <a:p>
            <a:pPr>
              <a:spcBef>
                <a:spcPts val="1800"/>
              </a:spcBef>
            </a:pPr>
            <a:r>
              <a:rPr lang="en-US" dirty="0" smtClean="0"/>
              <a:t>Intel </a:t>
            </a:r>
            <a:r>
              <a:rPr lang="en-US" sz="2800" dirty="0"/>
              <a:t>(computer chips)</a:t>
            </a:r>
          </a:p>
          <a:p>
            <a:pPr>
              <a:spcBef>
                <a:spcPts val="1800"/>
              </a:spcBef>
            </a:pPr>
            <a:r>
              <a:rPr lang="en-US" dirty="0" smtClean="0"/>
              <a:t>San Fran. Public Utilities Commission </a:t>
            </a:r>
            <a:r>
              <a:rPr lang="en-US" sz="2800" dirty="0"/>
              <a:t>(water infrastructure)</a:t>
            </a:r>
          </a:p>
          <a:p>
            <a:pPr>
              <a:spcBef>
                <a:spcPts val="1800"/>
              </a:spcBef>
            </a:pPr>
            <a:r>
              <a:rPr lang="en-US" dirty="0" smtClean="0"/>
              <a:t>Marine Well Containment System </a:t>
            </a:r>
            <a:r>
              <a:rPr lang="en-US" sz="2800" dirty="0"/>
              <a:t>(Gulf Oil Drilling)</a:t>
            </a:r>
            <a:endParaRPr lang="en-US" dirty="0"/>
          </a:p>
          <a:p>
            <a:pPr>
              <a:spcBef>
                <a:spcPts val="1800"/>
              </a:spcBef>
            </a:pPr>
            <a:r>
              <a:rPr lang="en-US" dirty="0" smtClean="0"/>
              <a:t>US Army Corps of Engineers </a:t>
            </a:r>
            <a:r>
              <a:rPr lang="en-US" sz="2800" dirty="0"/>
              <a:t>(Water Infrastructure)</a:t>
            </a:r>
            <a:endParaRPr lang="en-US" dirty="0" smtClean="0"/>
          </a:p>
          <a:p>
            <a:pPr>
              <a:spcBef>
                <a:spcPts val="1800"/>
              </a:spcBef>
            </a:pPr>
            <a:r>
              <a:rPr lang="en-US" dirty="0"/>
              <a:t>BHP </a:t>
            </a:r>
            <a:r>
              <a:rPr lang="en-US" dirty="0" smtClean="0"/>
              <a:t>Billiton </a:t>
            </a:r>
            <a:r>
              <a:rPr lang="en-US" sz="2800" dirty="0"/>
              <a:t>(Mining)</a:t>
            </a:r>
          </a:p>
        </p:txBody>
      </p:sp>
    </p:spTree>
    <p:extLst>
      <p:ext uri="{BB962C8B-B14F-4D97-AF65-F5344CB8AC3E}">
        <p14:creationId xmlns:p14="http://schemas.microsoft.com/office/powerpoint/2010/main" val="369226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3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34368"/>
            <a:ext cx="8686800" cy="838200"/>
          </a:xfrm>
        </p:spPr>
        <p:txBody>
          <a:bodyPr/>
          <a:lstStyle/>
          <a:p>
            <a:r>
              <a:rPr lang="en-US" dirty="0" smtClean="0"/>
              <a:t>BHP Billiton’s </a:t>
            </a:r>
            <a:r>
              <a:rPr lang="en-US" dirty="0" err="1" smtClean="0"/>
              <a:t>DfS</a:t>
            </a:r>
            <a:r>
              <a:rPr lang="en-US" dirty="0" smtClean="0"/>
              <a:t> Initiatives</a:t>
            </a:r>
            <a:endParaRPr lang="en-US" dirty="0"/>
          </a:p>
        </p:txBody>
      </p:sp>
      <p:sp>
        <p:nvSpPr>
          <p:cNvPr id="3" name="Content Placeholder 2"/>
          <p:cNvSpPr>
            <a:spLocks noGrp="1"/>
          </p:cNvSpPr>
          <p:nvPr>
            <p:ph idx="1"/>
          </p:nvPr>
        </p:nvSpPr>
        <p:spPr>
          <a:xfrm>
            <a:off x="1325216" y="1554165"/>
            <a:ext cx="10663583" cy="4525963"/>
          </a:xfrm>
        </p:spPr>
        <p:txBody>
          <a:bodyPr/>
          <a:lstStyle/>
          <a:p>
            <a:pPr>
              <a:spcBef>
                <a:spcPts val="1800"/>
              </a:spcBef>
            </a:pPr>
            <a:r>
              <a:rPr lang="en-US" dirty="0"/>
              <a:t>Design reviews includes 3D models</a:t>
            </a:r>
          </a:p>
          <a:p>
            <a:pPr>
              <a:spcBef>
                <a:spcPts val="1800"/>
              </a:spcBef>
            </a:pPr>
            <a:r>
              <a:rPr lang="en-US" dirty="0" err="1" smtClean="0"/>
              <a:t>DfS</a:t>
            </a:r>
            <a:r>
              <a:rPr lang="en-US" dirty="0" smtClean="0"/>
              <a:t> staff embedded in procurement and design</a:t>
            </a:r>
          </a:p>
          <a:p>
            <a:pPr>
              <a:spcBef>
                <a:spcPts val="1800"/>
              </a:spcBef>
            </a:pPr>
            <a:r>
              <a:rPr lang="en-US" dirty="0" err="1" smtClean="0"/>
              <a:t>DfS</a:t>
            </a:r>
            <a:r>
              <a:rPr lang="en-US" dirty="0" smtClean="0"/>
              <a:t> in technical specifications</a:t>
            </a:r>
          </a:p>
          <a:p>
            <a:pPr>
              <a:spcBef>
                <a:spcPts val="1800"/>
              </a:spcBef>
            </a:pPr>
            <a:r>
              <a:rPr lang="en-US" dirty="0" smtClean="0"/>
              <a:t>Required designer </a:t>
            </a:r>
            <a:r>
              <a:rPr lang="en-US" dirty="0" err="1" smtClean="0"/>
              <a:t>DfS</a:t>
            </a:r>
            <a:r>
              <a:rPr lang="en-US" dirty="0" smtClean="0"/>
              <a:t> training</a:t>
            </a:r>
          </a:p>
        </p:txBody>
      </p:sp>
      <p:sp>
        <p:nvSpPr>
          <p:cNvPr id="4" name="Slide Number Placeholder 3"/>
          <p:cNvSpPr>
            <a:spLocks noGrp="1"/>
          </p:cNvSpPr>
          <p:nvPr>
            <p:ph type="sldNum" sz="quarter" idx="12"/>
          </p:nvPr>
        </p:nvSpPr>
        <p:spPr/>
        <p:txBody>
          <a:bodyPr/>
          <a:lstStyle/>
          <a:p>
            <a:fld id="{FA84A37A-AFC2-4A01-80A1-FC20F2C0D5BB}" type="slidenum">
              <a:rPr lang="en-US" smtClean="0"/>
              <a:pPr/>
              <a:t>47</a:t>
            </a:fld>
            <a:endParaRPr lang="en-US" dirty="0"/>
          </a:p>
        </p:txBody>
      </p:sp>
    </p:spTree>
    <p:extLst>
      <p:ext uri="{BB962C8B-B14F-4D97-AF65-F5344CB8AC3E}">
        <p14:creationId xmlns:p14="http://schemas.microsoft.com/office/powerpoint/2010/main" val="28047812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83" y="279779"/>
            <a:ext cx="8686800" cy="838200"/>
          </a:xfrm>
        </p:spPr>
        <p:txBody>
          <a:bodyPr>
            <a:normAutofit/>
          </a:bodyPr>
          <a:lstStyle/>
          <a:p>
            <a:r>
              <a:rPr lang="en-US" sz="4000" dirty="0"/>
              <a:t>Overview</a:t>
            </a:r>
          </a:p>
        </p:txBody>
      </p:sp>
      <p:sp>
        <p:nvSpPr>
          <p:cNvPr id="3" name="Content Placeholder 2"/>
          <p:cNvSpPr>
            <a:spLocks noGrp="1"/>
          </p:cNvSpPr>
          <p:nvPr>
            <p:ph idx="1"/>
          </p:nvPr>
        </p:nvSpPr>
        <p:spPr>
          <a:xfrm>
            <a:off x="238539" y="1205949"/>
            <a:ext cx="7128279" cy="5652051"/>
          </a:xfrm>
        </p:spPr>
        <p:txBody>
          <a:bodyPr>
            <a:normAutofit/>
          </a:bodyPr>
          <a:lstStyle/>
          <a:p>
            <a:r>
              <a:rPr lang="en-US" sz="2800" dirty="0"/>
              <a:t>Triple Bottom Line and Social Sustainability</a:t>
            </a:r>
          </a:p>
          <a:p>
            <a:r>
              <a:rPr lang="en-US" sz="2800" dirty="0"/>
              <a:t>We all have a Role to Play in Site Safety </a:t>
            </a:r>
          </a:p>
          <a:p>
            <a:r>
              <a:rPr lang="en-US" sz="2800" dirty="0" err="1" smtClean="0"/>
              <a:t>DfS</a:t>
            </a:r>
            <a:r>
              <a:rPr lang="en-US" sz="2800" dirty="0" smtClean="0"/>
              <a:t> </a:t>
            </a:r>
            <a:r>
              <a:rPr lang="en-US" sz="2800" dirty="0"/>
              <a:t>Concept and Benefits</a:t>
            </a:r>
          </a:p>
          <a:p>
            <a:r>
              <a:rPr lang="en-US" sz="2800" dirty="0"/>
              <a:t>Integrated Design and Construction</a:t>
            </a:r>
          </a:p>
          <a:p>
            <a:r>
              <a:rPr lang="en-US" sz="2800" dirty="0" err="1" smtClean="0"/>
              <a:t>DfS</a:t>
            </a:r>
            <a:r>
              <a:rPr lang="en-US" sz="2800" dirty="0" smtClean="0"/>
              <a:t> </a:t>
            </a:r>
            <a:r>
              <a:rPr lang="en-US" sz="2800" dirty="0"/>
              <a:t>Examples</a:t>
            </a:r>
          </a:p>
          <a:p>
            <a:r>
              <a:rPr lang="en-US" sz="2800" dirty="0" err="1" smtClean="0"/>
              <a:t>DfS</a:t>
            </a:r>
            <a:r>
              <a:rPr lang="en-US" sz="2800" dirty="0" smtClean="0"/>
              <a:t> </a:t>
            </a:r>
            <a:r>
              <a:rPr lang="en-US" sz="2800" dirty="0"/>
              <a:t>has Momentum</a:t>
            </a:r>
          </a:p>
          <a:p>
            <a:r>
              <a:rPr lang="en-US" b="1" dirty="0" err="1" smtClean="0"/>
              <a:t>DfS</a:t>
            </a:r>
            <a:r>
              <a:rPr lang="en-US" b="1" dirty="0" smtClean="0"/>
              <a:t> </a:t>
            </a:r>
            <a:r>
              <a:rPr lang="en-US" b="1" dirty="0"/>
              <a:t>Processes and Tools</a:t>
            </a:r>
          </a:p>
          <a:p>
            <a:r>
              <a:rPr lang="en-US" sz="2800" dirty="0"/>
              <a:t>Implementing </a:t>
            </a:r>
            <a:r>
              <a:rPr lang="en-US" sz="2800" dirty="0" err="1" smtClean="0"/>
              <a:t>DfS</a:t>
            </a:r>
            <a:endParaRPr lang="en-US" sz="2800" dirty="0"/>
          </a:p>
        </p:txBody>
      </p:sp>
      <p:pic>
        <p:nvPicPr>
          <p:cNvPr id="10" name="Picture 9" descr="MCj04395870000[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95008" y="2729944"/>
            <a:ext cx="3986784" cy="3626852"/>
          </a:xfrm>
          <a:prstGeom prst="rect">
            <a:avLst/>
          </a:prstGeom>
          <a:noFill/>
        </p:spPr>
      </p:pic>
      <p:pic>
        <p:nvPicPr>
          <p:cNvPr id="11" name="Picture 7" descr="PtD_logo_colo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159626" y="3650171"/>
            <a:ext cx="1168854" cy="782742"/>
          </a:xfrm>
          <a:prstGeom prst="rect">
            <a:avLst/>
          </a:prstGeom>
          <a:noFill/>
        </p:spPr>
      </p:pic>
      <p:sp>
        <p:nvSpPr>
          <p:cNvPr id="12" name="Text Box 9"/>
          <p:cNvSpPr txBox="1">
            <a:spLocks noChangeArrowheads="1"/>
          </p:cNvSpPr>
          <p:nvPr/>
        </p:nvSpPr>
        <p:spPr bwMode="auto">
          <a:xfrm>
            <a:off x="8002258" y="4930331"/>
            <a:ext cx="1667855"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Work premises and facilities</a:t>
            </a:r>
          </a:p>
        </p:txBody>
      </p:sp>
      <p:sp>
        <p:nvSpPr>
          <p:cNvPr id="13" name="Text Box 10"/>
          <p:cNvSpPr txBox="1">
            <a:spLocks noChangeArrowheads="1"/>
          </p:cNvSpPr>
          <p:nvPr/>
        </p:nvSpPr>
        <p:spPr bwMode="auto">
          <a:xfrm>
            <a:off x="10328480" y="3394139"/>
            <a:ext cx="1316736"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Tools and equipment</a:t>
            </a:r>
          </a:p>
        </p:txBody>
      </p:sp>
      <p:sp>
        <p:nvSpPr>
          <p:cNvPr id="14" name="Text Box 11"/>
          <p:cNvSpPr txBox="1">
            <a:spLocks noChangeArrowheads="1"/>
          </p:cNvSpPr>
          <p:nvPr/>
        </p:nvSpPr>
        <p:spPr bwMode="auto">
          <a:xfrm>
            <a:off x="9158048" y="2918652"/>
            <a:ext cx="1085832" cy="307777"/>
          </a:xfrm>
          <a:prstGeom prst="rect">
            <a:avLst/>
          </a:prstGeom>
          <a:noFill/>
          <a:ln w="9525">
            <a:noFill/>
            <a:miter lim="800000"/>
            <a:headEnd/>
            <a:tailEnd/>
          </a:ln>
          <a:effectLst/>
        </p:spPr>
        <p:txBody>
          <a:bodyPr wrap="square">
            <a:spAutoFit/>
          </a:bodyPr>
          <a:lstStyle/>
          <a:p>
            <a:pPr>
              <a:spcBef>
                <a:spcPct val="50000"/>
              </a:spcBef>
            </a:pPr>
            <a:r>
              <a:rPr lang="en-US" sz="1400" b="1" dirty="0"/>
              <a:t>Processes</a:t>
            </a:r>
          </a:p>
        </p:txBody>
      </p:sp>
      <p:sp>
        <p:nvSpPr>
          <p:cNvPr id="15" name="Text Box 12"/>
          <p:cNvSpPr txBox="1">
            <a:spLocks noChangeArrowheads="1"/>
          </p:cNvSpPr>
          <p:nvPr/>
        </p:nvSpPr>
        <p:spPr bwMode="auto">
          <a:xfrm>
            <a:off x="7813546" y="3613596"/>
            <a:ext cx="1198198" cy="307777"/>
          </a:xfrm>
          <a:prstGeom prst="rect">
            <a:avLst/>
          </a:prstGeom>
          <a:noFill/>
          <a:ln w="9525">
            <a:noFill/>
            <a:miter lim="800000"/>
            <a:headEnd/>
            <a:tailEnd/>
          </a:ln>
          <a:effectLst/>
        </p:spPr>
        <p:txBody>
          <a:bodyPr wrap="square">
            <a:spAutoFit/>
          </a:bodyPr>
          <a:lstStyle/>
          <a:p>
            <a:pPr>
              <a:spcBef>
                <a:spcPct val="50000"/>
              </a:spcBef>
            </a:pPr>
            <a:r>
              <a:rPr lang="en-US" sz="1400" b="1" dirty="0"/>
              <a:t>Products</a:t>
            </a:r>
          </a:p>
        </p:txBody>
      </p:sp>
      <p:sp>
        <p:nvSpPr>
          <p:cNvPr id="16" name="Text Box 13"/>
          <p:cNvSpPr txBox="1">
            <a:spLocks noChangeArrowheads="1"/>
          </p:cNvSpPr>
          <p:nvPr/>
        </p:nvSpPr>
        <p:spPr bwMode="auto">
          <a:xfrm>
            <a:off x="9776793" y="4863544"/>
            <a:ext cx="1679447" cy="738664"/>
          </a:xfrm>
          <a:prstGeom prst="rect">
            <a:avLst/>
          </a:prstGeom>
          <a:noFill/>
          <a:ln w="9525">
            <a:noFill/>
            <a:miter lim="800000"/>
            <a:headEnd/>
            <a:tailEnd/>
          </a:ln>
          <a:effectLst/>
        </p:spPr>
        <p:txBody>
          <a:bodyPr wrap="square">
            <a:spAutoFit/>
          </a:bodyPr>
          <a:lstStyle/>
          <a:p>
            <a:pPr algn="ctr">
              <a:spcBef>
                <a:spcPct val="50000"/>
              </a:spcBef>
            </a:pPr>
            <a:r>
              <a:rPr lang="en-US" sz="1400" b="1" dirty="0"/>
              <a:t>Work methods and organization of work</a:t>
            </a:r>
          </a:p>
        </p:txBody>
      </p:sp>
      <p:sp>
        <p:nvSpPr>
          <p:cNvPr id="17" name="Text Box 25"/>
          <p:cNvSpPr txBox="1">
            <a:spLocks noChangeArrowheads="1"/>
          </p:cNvSpPr>
          <p:nvPr/>
        </p:nvSpPr>
        <p:spPr bwMode="auto">
          <a:xfrm>
            <a:off x="7543801" y="1418622"/>
            <a:ext cx="4520380" cy="861774"/>
          </a:xfrm>
          <a:prstGeom prst="rect">
            <a:avLst/>
          </a:prstGeom>
          <a:noFill/>
          <a:ln w="9525">
            <a:noFill/>
            <a:miter lim="800000"/>
            <a:headEnd/>
            <a:tailEnd/>
          </a:ln>
          <a:effectLst/>
        </p:spPr>
        <p:txBody>
          <a:bodyPr wrap="square">
            <a:spAutoFit/>
          </a:bodyPr>
          <a:lstStyle/>
          <a:p>
            <a:pPr algn="ctr">
              <a:spcBef>
                <a:spcPct val="50000"/>
              </a:spcBef>
            </a:pPr>
            <a:r>
              <a:rPr lang="en-US" sz="2000" b="1" dirty="0" smtClean="0">
                <a:solidFill>
                  <a:srgbClr val="FF0000"/>
                </a:solidFill>
                <a:latin typeface="Myriad Pro"/>
              </a:rPr>
              <a:t>Design </a:t>
            </a:r>
            <a:r>
              <a:rPr lang="en-US" sz="2000" b="1" dirty="0">
                <a:solidFill>
                  <a:srgbClr val="FF0000"/>
                </a:solidFill>
                <a:latin typeface="Myriad Pro"/>
              </a:rPr>
              <a:t>for </a:t>
            </a:r>
            <a:r>
              <a:rPr lang="en-US" sz="2000" b="1" dirty="0" smtClean="0">
                <a:solidFill>
                  <a:srgbClr val="FF0000"/>
                </a:solidFill>
                <a:latin typeface="Myriad Pro"/>
              </a:rPr>
              <a:t>Safety (</a:t>
            </a:r>
            <a:r>
              <a:rPr lang="en-US" sz="2000" b="1" dirty="0" err="1" smtClean="0">
                <a:solidFill>
                  <a:srgbClr val="FF0000"/>
                </a:solidFill>
                <a:latin typeface="Myriad Pro"/>
              </a:rPr>
              <a:t>DfS</a:t>
            </a:r>
            <a:r>
              <a:rPr lang="en-US" sz="2000" b="1" dirty="0" smtClean="0">
                <a:solidFill>
                  <a:srgbClr val="FF0000"/>
                </a:solidFill>
                <a:latin typeface="Myriad Pro"/>
              </a:rPr>
              <a:t>)</a:t>
            </a:r>
          </a:p>
          <a:p>
            <a:pPr algn="ctr">
              <a:spcBef>
                <a:spcPct val="50000"/>
              </a:spcBef>
            </a:pPr>
            <a:r>
              <a:rPr lang="en-US" sz="2000" b="1" dirty="0" smtClean="0">
                <a:solidFill>
                  <a:srgbClr val="FF0000"/>
                </a:solidFill>
                <a:latin typeface="Myriad Pro"/>
              </a:rPr>
              <a:t>= Prevention </a:t>
            </a:r>
            <a:r>
              <a:rPr lang="en-US" sz="2000" b="1" dirty="0">
                <a:solidFill>
                  <a:srgbClr val="FF0000"/>
                </a:solidFill>
                <a:latin typeface="Myriad Pro"/>
              </a:rPr>
              <a:t>through </a:t>
            </a:r>
            <a:r>
              <a:rPr lang="en-US" sz="2000" b="1" dirty="0" smtClean="0">
                <a:solidFill>
                  <a:srgbClr val="FF0000"/>
                </a:solidFill>
                <a:latin typeface="Myriad Pro"/>
              </a:rPr>
              <a:t>Design (PtD)</a:t>
            </a:r>
            <a:endParaRPr lang="en-US" sz="2000" b="1" dirty="0">
              <a:solidFill>
                <a:srgbClr val="FF0000"/>
              </a:solidFill>
              <a:latin typeface="Myriad Pro"/>
            </a:endParaRPr>
          </a:p>
        </p:txBody>
      </p:sp>
    </p:spTree>
    <p:extLst>
      <p:ext uri="{BB962C8B-B14F-4D97-AF65-F5344CB8AC3E}">
        <p14:creationId xmlns:p14="http://schemas.microsoft.com/office/powerpoint/2010/main" val="4461685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1828800" y="238835"/>
            <a:ext cx="8686800" cy="838200"/>
          </a:xfrm>
        </p:spPr>
        <p:txBody>
          <a:bodyPr>
            <a:normAutofit/>
          </a:bodyPr>
          <a:lstStyle/>
          <a:p>
            <a:pPr eaLnBrk="1" hangingPunct="1">
              <a:defRPr/>
            </a:pPr>
            <a:r>
              <a:rPr lang="en-US" dirty="0" err="1" smtClean="0"/>
              <a:t>DfS</a:t>
            </a:r>
            <a:r>
              <a:rPr lang="en-US" dirty="0" smtClean="0"/>
              <a:t> Design Review</a:t>
            </a:r>
          </a:p>
        </p:txBody>
      </p:sp>
      <p:sp>
        <p:nvSpPr>
          <p:cNvPr id="78851" name="Rectangle 3"/>
          <p:cNvSpPr>
            <a:spLocks noGrp="1" noChangeArrowheads="1"/>
          </p:cNvSpPr>
          <p:nvPr>
            <p:ph type="body" idx="1"/>
          </p:nvPr>
        </p:nvSpPr>
        <p:spPr>
          <a:xfrm>
            <a:off x="1053548" y="1323834"/>
            <a:ext cx="10336695" cy="5381767"/>
          </a:xfrm>
        </p:spPr>
        <p:txBody>
          <a:bodyPr>
            <a:normAutofit/>
          </a:bodyPr>
          <a:lstStyle/>
          <a:p>
            <a:pPr>
              <a:spcBef>
                <a:spcPts val="600"/>
              </a:spcBef>
              <a:spcAft>
                <a:spcPts val="600"/>
              </a:spcAft>
              <a:defRPr/>
            </a:pPr>
            <a:r>
              <a:rPr lang="en-US" dirty="0" smtClean="0"/>
              <a:t>Hazard identification</a:t>
            </a:r>
          </a:p>
          <a:p>
            <a:pPr lvl="1">
              <a:spcBef>
                <a:spcPts val="600"/>
              </a:spcBef>
              <a:spcAft>
                <a:spcPts val="600"/>
              </a:spcAft>
              <a:defRPr/>
            </a:pPr>
            <a:r>
              <a:rPr lang="en-US" dirty="0" smtClean="0"/>
              <a:t>What construction safety hazards does the design create?</a:t>
            </a:r>
          </a:p>
          <a:p>
            <a:pPr>
              <a:spcBef>
                <a:spcPts val="600"/>
              </a:spcBef>
              <a:spcAft>
                <a:spcPts val="600"/>
              </a:spcAft>
              <a:defRPr/>
            </a:pPr>
            <a:r>
              <a:rPr lang="en-US" dirty="0" smtClean="0"/>
              <a:t>Risk assessment</a:t>
            </a:r>
          </a:p>
          <a:p>
            <a:pPr lvl="1">
              <a:spcBef>
                <a:spcPts val="600"/>
              </a:spcBef>
              <a:spcAft>
                <a:spcPts val="600"/>
              </a:spcAft>
              <a:defRPr/>
            </a:pPr>
            <a:r>
              <a:rPr lang="en-US" dirty="0" smtClean="0"/>
              <a:t>What is the level of safety and health risk associated with each hazard?</a:t>
            </a:r>
          </a:p>
          <a:p>
            <a:pPr>
              <a:spcBef>
                <a:spcPts val="600"/>
              </a:spcBef>
              <a:spcAft>
                <a:spcPts val="600"/>
              </a:spcAft>
              <a:defRPr/>
            </a:pPr>
            <a:r>
              <a:rPr lang="en-US" dirty="0" smtClean="0"/>
              <a:t>Design option identification and selection</a:t>
            </a:r>
          </a:p>
          <a:p>
            <a:pPr lvl="1">
              <a:spcBef>
                <a:spcPts val="600"/>
              </a:spcBef>
              <a:spcAft>
                <a:spcPts val="600"/>
              </a:spcAft>
              <a:defRPr/>
            </a:pPr>
            <a:r>
              <a:rPr lang="en-US" dirty="0" smtClean="0"/>
              <a:t>What can be done to eliminate or reduce the risk?</a:t>
            </a:r>
          </a:p>
          <a:p>
            <a:pPr lvl="1">
              <a:spcBef>
                <a:spcPts val="600"/>
              </a:spcBef>
              <a:spcAft>
                <a:spcPts val="600"/>
              </a:spcAft>
              <a:defRPr/>
            </a:pPr>
            <a:r>
              <a:rPr lang="en-US" dirty="0" smtClean="0"/>
              <a:t>Remember the </a:t>
            </a:r>
            <a:r>
              <a:rPr lang="en-US" dirty="0" smtClean="0">
                <a:hlinkClick r:id="" action="ppaction://noaction"/>
              </a:rPr>
              <a:t>hierarchy of controls</a:t>
            </a:r>
            <a:r>
              <a:rPr lang="en-US" dirty="0" smtClean="0"/>
              <a:t>……</a:t>
            </a:r>
          </a:p>
        </p:txBody>
      </p:sp>
    </p:spTree>
    <p:extLst>
      <p:ext uri="{BB962C8B-B14F-4D97-AF65-F5344CB8AC3E}">
        <p14:creationId xmlns:p14="http://schemas.microsoft.com/office/powerpoint/2010/main" val="18501750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00254"/>
            <a:ext cx="8686800" cy="995149"/>
          </a:xfrm>
        </p:spPr>
        <p:txBody>
          <a:bodyPr/>
          <a:lstStyle/>
          <a:p>
            <a:r>
              <a:rPr lang="en-US" dirty="0" err="1" smtClean="0"/>
              <a:t>DfS</a:t>
            </a:r>
            <a:r>
              <a:rPr lang="en-US" dirty="0" smtClean="0"/>
              <a:t> Process</a:t>
            </a:r>
            <a:endParaRPr lang="en-US" dirty="0"/>
          </a:p>
        </p:txBody>
      </p:sp>
      <p:sp>
        <p:nvSpPr>
          <p:cNvPr id="3" name="Content Placeholder 2"/>
          <p:cNvSpPr>
            <a:spLocks noGrp="1"/>
          </p:cNvSpPr>
          <p:nvPr>
            <p:ph idx="1"/>
          </p:nvPr>
        </p:nvSpPr>
        <p:spPr>
          <a:xfrm>
            <a:off x="1828800" y="1554165"/>
            <a:ext cx="8686800" cy="2062495"/>
          </a:xfrm>
        </p:spPr>
        <p:txBody>
          <a:bodyPr>
            <a:normAutofit/>
          </a:bodyPr>
          <a:lstStyle/>
          <a:p>
            <a:pPr marL="0" indent="0">
              <a:buNone/>
            </a:pPr>
            <a:r>
              <a:rPr lang="en-US" sz="3600" b="1" dirty="0"/>
              <a:t>Get the right people </a:t>
            </a:r>
          </a:p>
          <a:p>
            <a:pPr marL="0" indent="0">
              <a:buNone/>
            </a:pPr>
            <a:r>
              <a:rPr lang="en-US" sz="3600" b="1" dirty="0"/>
              <a:t>talking about the right things </a:t>
            </a:r>
          </a:p>
          <a:p>
            <a:pPr marL="0" indent="0">
              <a:buNone/>
            </a:pPr>
            <a:r>
              <a:rPr lang="en-US" sz="3600" b="1" dirty="0"/>
              <a:t>at the right time!</a:t>
            </a:r>
          </a:p>
        </p:txBody>
      </p:sp>
      <p:sp>
        <p:nvSpPr>
          <p:cNvPr id="4" name="Slide Number Placeholder 3"/>
          <p:cNvSpPr>
            <a:spLocks noGrp="1"/>
          </p:cNvSpPr>
          <p:nvPr>
            <p:ph type="sldNum" sz="quarter" idx="12"/>
          </p:nvPr>
        </p:nvSpPr>
        <p:spPr/>
        <p:txBody>
          <a:bodyPr/>
          <a:lstStyle/>
          <a:p>
            <a:fld id="{FA84A37A-AFC2-4A01-80A1-FC20F2C0D5BB}" type="slidenum">
              <a:rPr lang="en-US" smtClean="0"/>
              <a:pPr/>
              <a:t>50</a:t>
            </a:fld>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399" y="3616660"/>
            <a:ext cx="5178859" cy="2913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654878" y="6562341"/>
            <a:ext cx="1340432" cy="253916"/>
          </a:xfrm>
          <a:prstGeom prst="rect">
            <a:avLst/>
          </a:prstGeom>
        </p:spPr>
        <p:txBody>
          <a:bodyPr wrap="none">
            <a:spAutoFit/>
          </a:bodyPr>
          <a:lstStyle/>
          <a:p>
            <a:r>
              <a:rPr lang="en-US" sz="1050" dirty="0"/>
              <a:t>www.seagrave.com/</a:t>
            </a:r>
          </a:p>
        </p:txBody>
      </p:sp>
    </p:spTree>
    <p:extLst>
      <p:ext uri="{BB962C8B-B14F-4D97-AF65-F5344CB8AC3E}">
        <p14:creationId xmlns:p14="http://schemas.microsoft.com/office/powerpoint/2010/main" val="33935614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057400" y="232012"/>
            <a:ext cx="8229600" cy="941696"/>
          </a:xfrm>
        </p:spPr>
        <p:txBody>
          <a:bodyPr>
            <a:normAutofit/>
          </a:bodyPr>
          <a:lstStyle/>
          <a:p>
            <a:pPr eaLnBrk="1" hangingPunct="1"/>
            <a:r>
              <a:rPr lang="en-US" dirty="0" err="1" smtClean="0"/>
              <a:t>DfS</a:t>
            </a:r>
            <a:r>
              <a:rPr lang="en-US" dirty="0" smtClean="0"/>
              <a:t> </a:t>
            </a:r>
            <a:r>
              <a:rPr lang="en-US" dirty="0"/>
              <a:t>Process</a:t>
            </a:r>
            <a:endParaRPr lang="en-US" baseline="30000" dirty="0"/>
          </a:p>
        </p:txBody>
      </p:sp>
      <p:pic>
        <p:nvPicPr>
          <p:cNvPr id="36865" name="Picture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49770" y="1111200"/>
            <a:ext cx="8854461" cy="5746803"/>
          </a:xfrm>
          <a:prstGeom prst="rect">
            <a:avLst/>
          </a:prstGeom>
          <a:noFill/>
          <a:ln w="9525">
            <a:noFill/>
            <a:miter lim="800000"/>
            <a:headEnd/>
            <a:tailEnd/>
          </a:ln>
          <a:effectLst/>
        </p:spPr>
      </p:pic>
    </p:spTree>
    <p:extLst>
      <p:ext uri="{BB962C8B-B14F-4D97-AF65-F5344CB8AC3E}">
        <p14:creationId xmlns:p14="http://schemas.microsoft.com/office/powerpoint/2010/main" val="3009846503"/>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1828800" y="361664"/>
            <a:ext cx="8686800" cy="838200"/>
          </a:xfrm>
        </p:spPr>
        <p:txBody>
          <a:bodyPr>
            <a:normAutofit/>
          </a:bodyPr>
          <a:lstStyle/>
          <a:p>
            <a:r>
              <a:rPr lang="en-US" dirty="0" smtClean="0"/>
              <a:t>Sutter Health’s IPD Process</a:t>
            </a:r>
          </a:p>
        </p:txBody>
      </p:sp>
      <p:sp>
        <p:nvSpPr>
          <p:cNvPr id="61443" name="Content Placeholder 2"/>
          <p:cNvSpPr>
            <a:spLocks noGrp="1"/>
          </p:cNvSpPr>
          <p:nvPr>
            <p:ph idx="1"/>
          </p:nvPr>
        </p:nvSpPr>
        <p:spPr>
          <a:xfrm>
            <a:off x="1046921" y="1358890"/>
            <a:ext cx="9846366" cy="5264624"/>
          </a:xfrm>
        </p:spPr>
        <p:txBody>
          <a:bodyPr/>
          <a:lstStyle/>
          <a:p>
            <a:r>
              <a:rPr lang="en-US" b="1" dirty="0" smtClean="0"/>
              <a:t>Integrated Project Delivery (IPD) facilitates collaboration of design and construction professionals during design</a:t>
            </a:r>
          </a:p>
          <a:p>
            <a:pPr lvl="1"/>
            <a:r>
              <a:rPr lang="en-US" dirty="0" smtClean="0"/>
              <a:t>Co-located</a:t>
            </a:r>
          </a:p>
          <a:p>
            <a:pPr lvl="1"/>
            <a:r>
              <a:rPr lang="en-US" dirty="0" smtClean="0"/>
              <a:t>Processes and norms for candid feedback</a:t>
            </a:r>
          </a:p>
          <a:p>
            <a:pPr lvl="1"/>
            <a:r>
              <a:rPr lang="en-US" dirty="0" smtClean="0"/>
              <a:t>Trust</a:t>
            </a:r>
          </a:p>
          <a:p>
            <a:pPr lvl="1"/>
            <a:r>
              <a:rPr lang="en-US" dirty="0" smtClean="0"/>
              <a:t>Sufficient time</a:t>
            </a:r>
          </a:p>
          <a:p>
            <a:pPr lvl="1"/>
            <a:r>
              <a:rPr lang="en-US" dirty="0" smtClean="0"/>
              <a:t>Life cycle costing criteria</a:t>
            </a:r>
          </a:p>
          <a:p>
            <a:pPr lvl="1"/>
            <a:r>
              <a:rPr lang="en-US" dirty="0" smtClean="0"/>
              <a:t>Common success criteria</a:t>
            </a:r>
          </a:p>
        </p:txBody>
      </p:sp>
    </p:spTree>
    <p:extLst>
      <p:ext uri="{BB962C8B-B14F-4D97-AF65-F5344CB8AC3E}">
        <p14:creationId xmlns:p14="http://schemas.microsoft.com/office/powerpoint/2010/main" val="12595086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29984"/>
            <a:ext cx="8686800" cy="838200"/>
          </a:xfrm>
        </p:spPr>
        <p:txBody>
          <a:bodyPr/>
          <a:lstStyle/>
          <a:p>
            <a:r>
              <a:rPr lang="en-US" dirty="0" err="1" smtClean="0"/>
              <a:t>DfS</a:t>
            </a:r>
            <a:r>
              <a:rPr lang="en-US" dirty="0" smtClean="0"/>
              <a:t> </a:t>
            </a:r>
            <a:r>
              <a:rPr lang="en-US" dirty="0"/>
              <a:t>Tools </a:t>
            </a:r>
            <a:r>
              <a:rPr lang="en-US" dirty="0" smtClean="0"/>
              <a:t>– Design Risk Assessment</a:t>
            </a:r>
            <a:endParaRPr lang="en-US" dirty="0"/>
          </a:p>
        </p:txBody>
      </p:sp>
      <p:sp>
        <p:nvSpPr>
          <p:cNvPr id="5" name="Content Placeholder 2"/>
          <p:cNvSpPr txBox="1">
            <a:spLocks/>
          </p:cNvSpPr>
          <p:nvPr/>
        </p:nvSpPr>
        <p:spPr bwMode="auto">
          <a:xfrm>
            <a:off x="1828800" y="6370188"/>
            <a:ext cx="8668512" cy="487813"/>
          </a:xfrm>
          <a:prstGeom prst="rect">
            <a:avLst/>
          </a:prstGeom>
          <a:noFill/>
          <a:ln w="9525">
            <a:noFill/>
            <a:miter lim="800000"/>
            <a:headEnd/>
            <a:tailEnd/>
          </a:ln>
        </p:spPr>
        <p:txBody>
          <a:bodyPr/>
          <a:lstStyle/>
          <a:p>
            <a:pPr algn="ctr"/>
            <a:r>
              <a:rPr lang="en-US" dirty="0">
                <a:solidFill>
                  <a:prstClr val="white"/>
                </a:solidFill>
                <a:latin typeface="Verdana" pitchFamily="34" charset="0"/>
                <a:ea typeface="Verdana" pitchFamily="34" charset="0"/>
                <a:cs typeface="Verdana" pitchFamily="34" charset="0"/>
              </a:rPr>
              <a:t>www.constructionsliderule.org</a:t>
            </a:r>
          </a:p>
        </p:txBody>
      </p:sp>
      <p:pic>
        <p:nvPicPr>
          <p:cNvPr id="3" name="Picture 2"/>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524000" y="1195343"/>
            <a:ext cx="9144000" cy="5662658"/>
          </a:xfrm>
          <a:prstGeom prst="rect">
            <a:avLst/>
          </a:prstGeom>
        </p:spPr>
      </p:pic>
    </p:spTree>
    <p:extLst>
      <p:ext uri="{BB962C8B-B14F-4D97-AF65-F5344CB8AC3E}">
        <p14:creationId xmlns:p14="http://schemas.microsoft.com/office/powerpoint/2010/main" val="5094229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828800" y="183110"/>
            <a:ext cx="8534400" cy="1143000"/>
          </a:xfrm>
        </p:spPr>
        <p:txBody>
          <a:bodyPr/>
          <a:lstStyle/>
          <a:p>
            <a:pPr eaLnBrk="1" hangingPunct="1"/>
            <a:r>
              <a:rPr lang="en-US" sz="3200" dirty="0"/>
              <a:t>Design for Construction Safety Toolbox</a:t>
            </a:r>
          </a:p>
        </p:txBody>
      </p:sp>
      <p:sp>
        <p:nvSpPr>
          <p:cNvPr id="41987" name="Rectangle 3"/>
          <p:cNvSpPr>
            <a:spLocks noGrp="1" noChangeArrowheads="1"/>
          </p:cNvSpPr>
          <p:nvPr>
            <p:ph idx="1"/>
          </p:nvPr>
        </p:nvSpPr>
        <p:spPr>
          <a:xfrm>
            <a:off x="549965" y="1326110"/>
            <a:ext cx="5174974" cy="5303290"/>
          </a:xfrm>
        </p:spPr>
        <p:txBody>
          <a:bodyPr>
            <a:noAutofit/>
          </a:bodyPr>
          <a:lstStyle/>
          <a:p>
            <a:pPr eaLnBrk="1" hangingPunct="1">
              <a:lnSpc>
                <a:spcPct val="90000"/>
              </a:lnSpc>
              <a:spcBef>
                <a:spcPts val="1800"/>
              </a:spcBef>
            </a:pPr>
            <a:r>
              <a:rPr lang="en-US" sz="2800" dirty="0"/>
              <a:t>Created by Construction Industry Institute (CII)</a:t>
            </a:r>
          </a:p>
          <a:p>
            <a:pPr eaLnBrk="1" hangingPunct="1">
              <a:lnSpc>
                <a:spcPct val="90000"/>
              </a:lnSpc>
              <a:spcBef>
                <a:spcPts val="1800"/>
              </a:spcBef>
            </a:pPr>
            <a:r>
              <a:rPr lang="en-US" sz="2800" dirty="0"/>
              <a:t>Interactive computer program</a:t>
            </a:r>
          </a:p>
          <a:p>
            <a:pPr eaLnBrk="1" hangingPunct="1">
              <a:lnSpc>
                <a:spcPct val="90000"/>
              </a:lnSpc>
              <a:spcBef>
                <a:spcPts val="1800"/>
              </a:spcBef>
            </a:pPr>
            <a:r>
              <a:rPr lang="en-US" sz="2800" dirty="0"/>
              <a:t>Used in the design phase to decrease the risk of incidents</a:t>
            </a:r>
          </a:p>
          <a:p>
            <a:pPr eaLnBrk="1" hangingPunct="1">
              <a:lnSpc>
                <a:spcPct val="90000"/>
              </a:lnSpc>
              <a:spcBef>
                <a:spcPts val="1800"/>
              </a:spcBef>
            </a:pPr>
            <a:r>
              <a:rPr lang="en-US" sz="2800" dirty="0"/>
              <a:t>Over 400 design suggestions</a:t>
            </a:r>
          </a:p>
        </p:txBody>
      </p:sp>
      <p:pic>
        <p:nvPicPr>
          <p:cNvPr id="41988"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11298" y="1501474"/>
            <a:ext cx="5810250" cy="4648200"/>
          </a:xfrm>
          <a:prstGeom prst="rect">
            <a:avLst/>
          </a:prstGeom>
          <a:noFill/>
          <a:ln w="9525">
            <a:noFill/>
            <a:miter lim="800000"/>
            <a:headEnd/>
            <a:tailEnd/>
          </a:ln>
        </p:spPr>
      </p:pic>
    </p:spTree>
    <p:extLst>
      <p:ext uri="{BB962C8B-B14F-4D97-AF65-F5344CB8AC3E}">
        <p14:creationId xmlns:p14="http://schemas.microsoft.com/office/powerpoint/2010/main" val="1343610014"/>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7"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6996" y="47634"/>
            <a:ext cx="10706500" cy="6797116"/>
          </a:xfrm>
          <a:prstGeom prst="rect">
            <a:avLst/>
          </a:prstGeom>
          <a:noFill/>
          <a:ln w="9525">
            <a:noFill/>
            <a:miter lim="800000"/>
            <a:headEnd/>
            <a:tailEnd/>
          </a:ln>
          <a:effectLst/>
        </p:spPr>
      </p:pic>
    </p:spTree>
    <p:extLst>
      <p:ext uri="{BB962C8B-B14F-4D97-AF65-F5344CB8AC3E}">
        <p14:creationId xmlns:p14="http://schemas.microsoft.com/office/powerpoint/2010/main" val="41605155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3" name="Picture 3"/>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689111" y="27932"/>
            <a:ext cx="10668000" cy="6830068"/>
          </a:xfrm>
          <a:prstGeom prst="rect">
            <a:avLst/>
          </a:prstGeom>
          <a:noFill/>
          <a:ln w="9525">
            <a:noFill/>
            <a:miter lim="800000"/>
            <a:headEnd/>
            <a:tailEnd/>
          </a:ln>
          <a:effectLst/>
        </p:spPr>
      </p:pic>
    </p:spTree>
    <p:extLst>
      <p:ext uri="{BB962C8B-B14F-4D97-AF65-F5344CB8AC3E}">
        <p14:creationId xmlns:p14="http://schemas.microsoft.com/office/powerpoint/2010/main" val="34616269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A84A37A-AFC2-4A01-80A1-FC20F2C0D5BB}" type="slidenum">
              <a:rPr lang="en-US" smtClean="0"/>
              <a:pPr/>
              <a:t>57</a:t>
            </a:fld>
            <a:endParaRPr lang="en-US" dirty="0"/>
          </a:p>
        </p:txBody>
      </p:sp>
      <p:pic>
        <p:nvPicPr>
          <p:cNvPr id="5122"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24000" y="14624"/>
            <a:ext cx="9144000" cy="6824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709382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247337" y="845016"/>
            <a:ext cx="7665086" cy="6034840"/>
          </a:xfrm>
          <a:prstGeom prst="rect">
            <a:avLst/>
          </a:prstGeom>
          <a:noFill/>
          <a:ln w="9525">
            <a:noFill/>
            <a:miter lim="800000"/>
            <a:headEnd/>
            <a:tailEnd/>
          </a:ln>
        </p:spPr>
      </p:pic>
      <p:sp>
        <p:nvSpPr>
          <p:cNvPr id="2" name="Title 1"/>
          <p:cNvSpPr>
            <a:spLocks noGrp="1"/>
          </p:cNvSpPr>
          <p:nvPr>
            <p:ph type="title"/>
          </p:nvPr>
        </p:nvSpPr>
        <p:spPr>
          <a:xfrm>
            <a:off x="2199861" y="0"/>
            <a:ext cx="8686800" cy="838200"/>
          </a:xfrm>
        </p:spPr>
        <p:txBody>
          <a:bodyPr/>
          <a:lstStyle/>
          <a:p>
            <a:r>
              <a:rPr lang="en-US" dirty="0" smtClean="0"/>
              <a:t>Southern Co.’s Design checklists</a:t>
            </a:r>
            <a:endParaRPr lang="en-US" dirty="0"/>
          </a:p>
        </p:txBody>
      </p:sp>
    </p:spTree>
    <p:extLst>
      <p:ext uri="{BB962C8B-B14F-4D97-AF65-F5344CB8AC3E}">
        <p14:creationId xmlns:p14="http://schemas.microsoft.com/office/powerpoint/2010/main" val="24596227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47" y="205071"/>
            <a:ext cx="8686800" cy="838200"/>
          </a:xfrm>
        </p:spPr>
        <p:txBody>
          <a:bodyPr/>
          <a:lstStyle/>
          <a:p>
            <a:r>
              <a:rPr lang="en-US" dirty="0" err="1" smtClean="0"/>
              <a:t>DfS</a:t>
            </a:r>
            <a:r>
              <a:rPr lang="en-US" dirty="0" smtClean="0"/>
              <a:t> information sources</a:t>
            </a:r>
            <a:endParaRPr lang="en-US" dirty="0"/>
          </a:p>
        </p:txBody>
      </p:sp>
      <p:sp>
        <p:nvSpPr>
          <p:cNvPr id="4" name="TextBox 3"/>
          <p:cNvSpPr txBox="1"/>
          <p:nvPr/>
        </p:nvSpPr>
        <p:spPr>
          <a:xfrm>
            <a:off x="3197802" y="6356875"/>
            <a:ext cx="6318904" cy="523220"/>
          </a:xfrm>
          <a:prstGeom prst="rect">
            <a:avLst/>
          </a:prstGeom>
          <a:noFill/>
        </p:spPr>
        <p:txBody>
          <a:bodyPr wrap="square" rtlCol="0">
            <a:spAutoFit/>
          </a:bodyPr>
          <a:lstStyle/>
          <a:p>
            <a:r>
              <a:rPr lang="en-US" sz="2800" dirty="0"/>
              <a:t>www.designforconstructionsafety.org</a:t>
            </a:r>
          </a:p>
        </p:txBody>
      </p:sp>
      <p:pic>
        <p:nvPicPr>
          <p:cNvPr id="3" name="Picture 2"/>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567148" y="1138989"/>
            <a:ext cx="7073976" cy="5217886"/>
          </a:xfrm>
          <a:prstGeom prst="rect">
            <a:avLst/>
          </a:prstGeom>
        </p:spPr>
      </p:pic>
    </p:spTree>
    <p:extLst>
      <p:ext uri="{BB962C8B-B14F-4D97-AF65-F5344CB8AC3E}">
        <p14:creationId xmlns:p14="http://schemas.microsoft.com/office/powerpoint/2010/main" val="20031545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981200" y="174009"/>
            <a:ext cx="8229600" cy="838200"/>
          </a:xfrm>
        </p:spPr>
        <p:txBody>
          <a:bodyPr>
            <a:normAutofit/>
          </a:bodyPr>
          <a:lstStyle/>
          <a:p>
            <a:pPr eaLnBrk="1" hangingPunct="1"/>
            <a:r>
              <a:rPr lang="en-US" dirty="0" smtClean="0">
                <a:effectLst/>
              </a:rPr>
              <a:t>1700+ Item </a:t>
            </a:r>
            <a:r>
              <a:rPr lang="en-US" dirty="0" err="1" smtClean="0">
                <a:effectLst/>
              </a:rPr>
              <a:t>DfS</a:t>
            </a:r>
            <a:r>
              <a:rPr lang="en-US" dirty="0" smtClean="0">
                <a:effectLst/>
              </a:rPr>
              <a:t> Checklist</a:t>
            </a:r>
          </a:p>
        </p:txBody>
      </p:sp>
      <p:graphicFrame>
        <p:nvGraphicFramePr>
          <p:cNvPr id="406611" name="Group 83"/>
          <p:cNvGraphicFramePr>
            <a:graphicFrameLocks noGrp="1"/>
          </p:cNvGraphicFramePr>
          <p:nvPr>
            <p:ph type="tbl" idx="1"/>
            <p:extLst>
              <p:ext uri="{D42A27DB-BD31-4B8C-83A1-F6EECF244321}">
                <p14:modId xmlns:p14="http://schemas.microsoft.com/office/powerpoint/2010/main" val="1259877953"/>
              </p:ext>
            </p:extLst>
          </p:nvPr>
        </p:nvGraphicFramePr>
        <p:xfrm>
          <a:off x="569843" y="1219203"/>
          <a:ext cx="11164957" cy="5546032"/>
        </p:xfrm>
        <a:graphic>
          <a:graphicData uri="http://schemas.openxmlformats.org/drawingml/2006/table">
            <a:tbl>
              <a:tblPr>
                <a:tableStyleId>{2D5ABB26-0587-4C30-8999-92F81FD0307C}</a:tableStyleId>
              </a:tblPr>
              <a:tblGrid>
                <a:gridCol w="946183">
                  <a:extLst>
                    <a:ext uri="{9D8B030D-6E8A-4147-A177-3AD203B41FA5}">
                      <a16:colId xmlns:a16="http://schemas.microsoft.com/office/drawing/2014/main" val="20000"/>
                    </a:ext>
                  </a:extLst>
                </a:gridCol>
                <a:gridCol w="10218774">
                  <a:extLst>
                    <a:ext uri="{9D8B030D-6E8A-4147-A177-3AD203B41FA5}">
                      <a16:colId xmlns:a16="http://schemas.microsoft.com/office/drawing/2014/main" val="20001"/>
                    </a:ext>
                  </a:extLst>
                </a:gridCol>
              </a:tblGrid>
              <a:tr h="43017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Item</a:t>
                      </a:r>
                      <a:endParaRPr kumimoji="0" lang="en-US" sz="1800" b="1"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Description</a:t>
                      </a:r>
                      <a:endParaRPr kumimoji="0" lang="en-US" sz="1800" b="1"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0"/>
                  </a:ext>
                </a:extLst>
              </a:tr>
              <a:tr h="375422">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1.0</a:t>
                      </a:r>
                      <a:endParaRPr kumimoji="0" lang="en-US" sz="1800" b="1"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Structural Framing</a:t>
                      </a:r>
                      <a:endParaRPr kumimoji="0" lang="en-US" sz="1800" b="1"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1"/>
                  </a:ext>
                </a:extLst>
              </a:tr>
              <a:tr h="648329">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1.1</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Space slab and mat foundation top reinforcing steel at no more than 6 inches on center each way to provide a safe walking surface.</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2"/>
                  </a:ext>
                </a:extLst>
              </a:tr>
              <a:tr h="638219">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1.2</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Design floor perimeter beams and beams above floor openings to support lanyards.</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3"/>
                  </a:ext>
                </a:extLst>
              </a:tr>
              <a:tr h="656991">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1.3</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Design steel columns with holes at 21 and 42 inches above the floor level to support guardrail cables.</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4"/>
                  </a:ext>
                </a:extLst>
              </a:tr>
              <a:tr h="375422">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2.0</a:t>
                      </a:r>
                      <a:endParaRPr kumimoji="0" lang="en-US" sz="1800" b="1"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Accessibility</a:t>
                      </a:r>
                      <a:endParaRPr kumimoji="0" lang="en-US" sz="1800" b="1"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5"/>
                  </a:ext>
                </a:extLst>
              </a:tr>
              <a:tr h="375422">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2.1</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Provide adequate access to all valves and controls.</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6"/>
                  </a:ext>
                </a:extLst>
              </a:tr>
              <a:tr h="638219">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2.2</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Orient equipment and controls so that they do not obstruct walkways and work areas.</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7"/>
                  </a:ext>
                </a:extLst>
              </a:tr>
              <a:tr h="375422">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2.3</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Locate shutoff valves and switches in sight of the equipment which they control.</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8"/>
                  </a:ext>
                </a:extLst>
              </a:tr>
              <a:tr h="656991">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2.4</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Provide adequate head room for access to equipment, electrical panels, and storage areas.</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09"/>
                  </a:ext>
                </a:extLst>
              </a:tr>
              <a:tr h="375422">
                <a:tc>
                  <a:txBody>
                    <a:bodyPr/>
                    <a:lstStyle/>
                    <a:p>
                      <a:pPr marL="0" marR="0" lvl="0" indent="0" algn="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2.5</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u="none" strike="noStrike" cap="none" normalizeH="0" baseline="0" dirty="0" smtClean="0">
                          <a:ln>
                            <a:noFill/>
                          </a:ln>
                          <a:effectLst/>
                        </a:rPr>
                        <a:t>Design welded connections such that the weld locations can be safely accessed.</a:t>
                      </a:r>
                      <a:endParaRPr kumimoji="0" lang="en-US" sz="1800" b="0" i="0" u="none" strike="noStrike" cap="none" normalizeH="0" baseline="0" dirty="0" smtClean="0">
                        <a:ln>
                          <a:noFill/>
                        </a:ln>
                        <a:solidFill>
                          <a:srgbClr val="000408"/>
                        </a:solidFill>
                        <a:effectLst/>
                        <a:latin typeface="Tahoma" pitchFamily="34" charset="0"/>
                        <a:cs typeface="Arial" charset="0"/>
                      </a:endParaRPr>
                    </a:p>
                  </a:txBody>
                  <a:tcPr horzOverflow="overflow"/>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917080467"/>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59226"/>
            <a:ext cx="8686800" cy="838200"/>
          </a:xfrm>
        </p:spPr>
        <p:txBody>
          <a:bodyPr/>
          <a:lstStyle/>
          <a:p>
            <a:r>
              <a:rPr lang="en-US" dirty="0" err="1" smtClean="0"/>
              <a:t>DfS</a:t>
            </a:r>
            <a:r>
              <a:rPr lang="en-US" dirty="0" smtClean="0"/>
              <a:t> </a:t>
            </a:r>
            <a:r>
              <a:rPr lang="en-US" dirty="0"/>
              <a:t>Tools – BIM and Visualization</a:t>
            </a:r>
          </a:p>
        </p:txBody>
      </p:sp>
      <p:sp>
        <p:nvSpPr>
          <p:cNvPr id="4" name="Slide Number Placeholder 3"/>
          <p:cNvSpPr>
            <a:spLocks noGrp="1"/>
          </p:cNvSpPr>
          <p:nvPr>
            <p:ph type="sldNum" sz="quarter" idx="12"/>
          </p:nvPr>
        </p:nvSpPr>
        <p:spPr/>
        <p:txBody>
          <a:bodyPr/>
          <a:lstStyle/>
          <a:p>
            <a:fld id="{FA84A37A-AFC2-4A01-80A1-FC20F2C0D5BB}" type="slidenum">
              <a:rPr lang="en-US" smtClean="0"/>
              <a:pPr/>
              <a:t>61</a:t>
            </a:fld>
            <a:endParaRPr lang="en-US" dirty="0"/>
          </a:p>
        </p:txBody>
      </p:sp>
      <p:pic>
        <p:nvPicPr>
          <p:cNvPr id="5" name="Picture 6" descr="http://bloggingvr.com/wp-content/uploads/2009/05/act-uk_simulation_cent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644" y="1197426"/>
            <a:ext cx="6764680" cy="4503854"/>
          </a:xfrm>
          <a:prstGeom prst="rect">
            <a:avLst/>
          </a:prstGeom>
          <a:noFill/>
          <a:effectLst>
            <a:outerShdw blurRad="50800" dist="38100" dir="2700000" algn="tl" rotWithShape="0">
              <a:prstClr val="black">
                <a:alpha val="40000"/>
              </a:prstClr>
            </a:outerShdw>
          </a:effectLst>
        </p:spPr>
      </p:pic>
      <p:pic>
        <p:nvPicPr>
          <p:cNvPr id="6" name="Picture 2" descr="http://www.plansync.ca/images/4d_preview.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01340" y="3533647"/>
            <a:ext cx="4753178" cy="3324354"/>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496423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183" y="279779"/>
            <a:ext cx="8686800" cy="838200"/>
          </a:xfrm>
        </p:spPr>
        <p:txBody>
          <a:bodyPr>
            <a:normAutofit/>
          </a:bodyPr>
          <a:lstStyle/>
          <a:p>
            <a:r>
              <a:rPr lang="en-US" sz="4000" dirty="0"/>
              <a:t>Overview</a:t>
            </a:r>
          </a:p>
        </p:txBody>
      </p:sp>
      <p:sp>
        <p:nvSpPr>
          <p:cNvPr id="3" name="Content Placeholder 2"/>
          <p:cNvSpPr>
            <a:spLocks noGrp="1"/>
          </p:cNvSpPr>
          <p:nvPr>
            <p:ph idx="1"/>
          </p:nvPr>
        </p:nvSpPr>
        <p:spPr>
          <a:xfrm>
            <a:off x="238539" y="1205949"/>
            <a:ext cx="7128279" cy="5652051"/>
          </a:xfrm>
        </p:spPr>
        <p:txBody>
          <a:bodyPr>
            <a:normAutofit/>
          </a:bodyPr>
          <a:lstStyle/>
          <a:p>
            <a:r>
              <a:rPr lang="en-US" sz="2800" dirty="0"/>
              <a:t>Triple Bottom Line and Social Sustainability</a:t>
            </a:r>
          </a:p>
          <a:p>
            <a:r>
              <a:rPr lang="en-US" sz="2800" dirty="0"/>
              <a:t>We all have a Role to Play in Site Safety </a:t>
            </a:r>
          </a:p>
          <a:p>
            <a:r>
              <a:rPr lang="en-US" sz="2800" dirty="0" err="1" smtClean="0"/>
              <a:t>DfS</a:t>
            </a:r>
            <a:r>
              <a:rPr lang="en-US" sz="2800" dirty="0" smtClean="0"/>
              <a:t> </a:t>
            </a:r>
            <a:r>
              <a:rPr lang="en-US" sz="2800" dirty="0"/>
              <a:t>Concept and Benefits</a:t>
            </a:r>
          </a:p>
          <a:p>
            <a:r>
              <a:rPr lang="en-US" sz="2800" dirty="0"/>
              <a:t>Integrated Design and Construction</a:t>
            </a:r>
          </a:p>
          <a:p>
            <a:r>
              <a:rPr lang="en-US" sz="2800" dirty="0" err="1" smtClean="0"/>
              <a:t>DfS</a:t>
            </a:r>
            <a:r>
              <a:rPr lang="en-US" sz="2800" dirty="0" smtClean="0"/>
              <a:t> </a:t>
            </a:r>
            <a:r>
              <a:rPr lang="en-US" sz="2800" dirty="0"/>
              <a:t>Examples</a:t>
            </a:r>
          </a:p>
          <a:p>
            <a:r>
              <a:rPr lang="en-US" sz="2800" dirty="0" err="1" smtClean="0"/>
              <a:t>DfS</a:t>
            </a:r>
            <a:r>
              <a:rPr lang="en-US" sz="2800" dirty="0" smtClean="0"/>
              <a:t> </a:t>
            </a:r>
            <a:r>
              <a:rPr lang="en-US" sz="2800" dirty="0"/>
              <a:t>has Momentum</a:t>
            </a:r>
          </a:p>
          <a:p>
            <a:r>
              <a:rPr lang="en-US" sz="2800" dirty="0" err="1" smtClean="0"/>
              <a:t>DfS</a:t>
            </a:r>
            <a:r>
              <a:rPr lang="en-US" sz="2800" dirty="0" smtClean="0"/>
              <a:t> </a:t>
            </a:r>
            <a:r>
              <a:rPr lang="en-US" sz="2800" dirty="0"/>
              <a:t>Processes and Tools</a:t>
            </a:r>
          </a:p>
          <a:p>
            <a:r>
              <a:rPr lang="en-US" b="1" dirty="0"/>
              <a:t>Implementing </a:t>
            </a:r>
            <a:r>
              <a:rPr lang="en-US" b="1" dirty="0" err="1" smtClean="0"/>
              <a:t>DfS</a:t>
            </a:r>
            <a:endParaRPr lang="en-US" b="1" dirty="0"/>
          </a:p>
        </p:txBody>
      </p:sp>
      <p:pic>
        <p:nvPicPr>
          <p:cNvPr id="10" name="Picture 9" descr="MCj04395870000[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95008" y="2729944"/>
            <a:ext cx="3986784" cy="3626852"/>
          </a:xfrm>
          <a:prstGeom prst="rect">
            <a:avLst/>
          </a:prstGeom>
          <a:noFill/>
        </p:spPr>
      </p:pic>
      <p:pic>
        <p:nvPicPr>
          <p:cNvPr id="11" name="Picture 7" descr="PtD_logo_colo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159626" y="3650171"/>
            <a:ext cx="1168854" cy="782742"/>
          </a:xfrm>
          <a:prstGeom prst="rect">
            <a:avLst/>
          </a:prstGeom>
          <a:noFill/>
        </p:spPr>
      </p:pic>
      <p:sp>
        <p:nvSpPr>
          <p:cNvPr id="12" name="Text Box 9"/>
          <p:cNvSpPr txBox="1">
            <a:spLocks noChangeArrowheads="1"/>
          </p:cNvSpPr>
          <p:nvPr/>
        </p:nvSpPr>
        <p:spPr bwMode="auto">
          <a:xfrm>
            <a:off x="8002258" y="4930331"/>
            <a:ext cx="1667855"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Work premises and facilities</a:t>
            </a:r>
          </a:p>
        </p:txBody>
      </p:sp>
      <p:sp>
        <p:nvSpPr>
          <p:cNvPr id="13" name="Text Box 10"/>
          <p:cNvSpPr txBox="1">
            <a:spLocks noChangeArrowheads="1"/>
          </p:cNvSpPr>
          <p:nvPr/>
        </p:nvSpPr>
        <p:spPr bwMode="auto">
          <a:xfrm>
            <a:off x="10328480" y="3394139"/>
            <a:ext cx="1316736" cy="523220"/>
          </a:xfrm>
          <a:prstGeom prst="rect">
            <a:avLst/>
          </a:prstGeom>
          <a:noFill/>
          <a:ln w="9525">
            <a:noFill/>
            <a:miter lim="800000"/>
            <a:headEnd/>
            <a:tailEnd/>
          </a:ln>
          <a:effectLst/>
        </p:spPr>
        <p:txBody>
          <a:bodyPr wrap="square">
            <a:spAutoFit/>
          </a:bodyPr>
          <a:lstStyle/>
          <a:p>
            <a:pPr algn="ctr">
              <a:spcBef>
                <a:spcPct val="50000"/>
              </a:spcBef>
            </a:pPr>
            <a:r>
              <a:rPr lang="en-US" sz="1400" b="1" dirty="0"/>
              <a:t>Tools and equipment</a:t>
            </a:r>
          </a:p>
        </p:txBody>
      </p:sp>
      <p:sp>
        <p:nvSpPr>
          <p:cNvPr id="14" name="Text Box 11"/>
          <p:cNvSpPr txBox="1">
            <a:spLocks noChangeArrowheads="1"/>
          </p:cNvSpPr>
          <p:nvPr/>
        </p:nvSpPr>
        <p:spPr bwMode="auto">
          <a:xfrm>
            <a:off x="9158048" y="2918652"/>
            <a:ext cx="1085832" cy="307777"/>
          </a:xfrm>
          <a:prstGeom prst="rect">
            <a:avLst/>
          </a:prstGeom>
          <a:noFill/>
          <a:ln w="9525">
            <a:noFill/>
            <a:miter lim="800000"/>
            <a:headEnd/>
            <a:tailEnd/>
          </a:ln>
          <a:effectLst/>
        </p:spPr>
        <p:txBody>
          <a:bodyPr wrap="square">
            <a:spAutoFit/>
          </a:bodyPr>
          <a:lstStyle/>
          <a:p>
            <a:pPr>
              <a:spcBef>
                <a:spcPct val="50000"/>
              </a:spcBef>
            </a:pPr>
            <a:r>
              <a:rPr lang="en-US" sz="1400" b="1" dirty="0"/>
              <a:t>Processes</a:t>
            </a:r>
          </a:p>
        </p:txBody>
      </p:sp>
      <p:sp>
        <p:nvSpPr>
          <p:cNvPr id="15" name="Text Box 12"/>
          <p:cNvSpPr txBox="1">
            <a:spLocks noChangeArrowheads="1"/>
          </p:cNvSpPr>
          <p:nvPr/>
        </p:nvSpPr>
        <p:spPr bwMode="auto">
          <a:xfrm>
            <a:off x="7813546" y="3613596"/>
            <a:ext cx="1198198" cy="307777"/>
          </a:xfrm>
          <a:prstGeom prst="rect">
            <a:avLst/>
          </a:prstGeom>
          <a:noFill/>
          <a:ln w="9525">
            <a:noFill/>
            <a:miter lim="800000"/>
            <a:headEnd/>
            <a:tailEnd/>
          </a:ln>
          <a:effectLst/>
        </p:spPr>
        <p:txBody>
          <a:bodyPr wrap="square">
            <a:spAutoFit/>
          </a:bodyPr>
          <a:lstStyle/>
          <a:p>
            <a:pPr>
              <a:spcBef>
                <a:spcPct val="50000"/>
              </a:spcBef>
            </a:pPr>
            <a:r>
              <a:rPr lang="en-US" sz="1400" b="1" dirty="0"/>
              <a:t>Products</a:t>
            </a:r>
          </a:p>
        </p:txBody>
      </p:sp>
      <p:sp>
        <p:nvSpPr>
          <p:cNvPr id="16" name="Text Box 13"/>
          <p:cNvSpPr txBox="1">
            <a:spLocks noChangeArrowheads="1"/>
          </p:cNvSpPr>
          <p:nvPr/>
        </p:nvSpPr>
        <p:spPr bwMode="auto">
          <a:xfrm>
            <a:off x="9776793" y="4863544"/>
            <a:ext cx="1679447" cy="738664"/>
          </a:xfrm>
          <a:prstGeom prst="rect">
            <a:avLst/>
          </a:prstGeom>
          <a:noFill/>
          <a:ln w="9525">
            <a:noFill/>
            <a:miter lim="800000"/>
            <a:headEnd/>
            <a:tailEnd/>
          </a:ln>
          <a:effectLst/>
        </p:spPr>
        <p:txBody>
          <a:bodyPr wrap="square">
            <a:spAutoFit/>
          </a:bodyPr>
          <a:lstStyle/>
          <a:p>
            <a:pPr algn="ctr">
              <a:spcBef>
                <a:spcPct val="50000"/>
              </a:spcBef>
            </a:pPr>
            <a:r>
              <a:rPr lang="en-US" sz="1400" b="1" dirty="0"/>
              <a:t>Work methods and organization of work</a:t>
            </a:r>
          </a:p>
        </p:txBody>
      </p:sp>
      <p:sp>
        <p:nvSpPr>
          <p:cNvPr id="17" name="Text Box 25"/>
          <p:cNvSpPr txBox="1">
            <a:spLocks noChangeArrowheads="1"/>
          </p:cNvSpPr>
          <p:nvPr/>
        </p:nvSpPr>
        <p:spPr bwMode="auto">
          <a:xfrm>
            <a:off x="7543801" y="1418622"/>
            <a:ext cx="4520380" cy="861774"/>
          </a:xfrm>
          <a:prstGeom prst="rect">
            <a:avLst/>
          </a:prstGeom>
          <a:noFill/>
          <a:ln w="9525">
            <a:noFill/>
            <a:miter lim="800000"/>
            <a:headEnd/>
            <a:tailEnd/>
          </a:ln>
          <a:effectLst/>
        </p:spPr>
        <p:txBody>
          <a:bodyPr wrap="square">
            <a:spAutoFit/>
          </a:bodyPr>
          <a:lstStyle/>
          <a:p>
            <a:pPr algn="ctr">
              <a:spcBef>
                <a:spcPct val="50000"/>
              </a:spcBef>
            </a:pPr>
            <a:r>
              <a:rPr lang="en-US" sz="2000" b="1" dirty="0" smtClean="0">
                <a:solidFill>
                  <a:srgbClr val="FF0000"/>
                </a:solidFill>
                <a:latin typeface="Myriad Pro"/>
              </a:rPr>
              <a:t>Design </a:t>
            </a:r>
            <a:r>
              <a:rPr lang="en-US" sz="2000" b="1" dirty="0">
                <a:solidFill>
                  <a:srgbClr val="FF0000"/>
                </a:solidFill>
                <a:latin typeface="Myriad Pro"/>
              </a:rPr>
              <a:t>for </a:t>
            </a:r>
            <a:r>
              <a:rPr lang="en-US" sz="2000" b="1" dirty="0" smtClean="0">
                <a:solidFill>
                  <a:srgbClr val="FF0000"/>
                </a:solidFill>
                <a:latin typeface="Myriad Pro"/>
              </a:rPr>
              <a:t>Safety (</a:t>
            </a:r>
            <a:r>
              <a:rPr lang="en-US" sz="2000" b="1" dirty="0" err="1" smtClean="0">
                <a:solidFill>
                  <a:srgbClr val="FF0000"/>
                </a:solidFill>
                <a:latin typeface="Myriad Pro"/>
              </a:rPr>
              <a:t>DfS</a:t>
            </a:r>
            <a:r>
              <a:rPr lang="en-US" sz="2000" b="1" dirty="0" smtClean="0">
                <a:solidFill>
                  <a:srgbClr val="FF0000"/>
                </a:solidFill>
                <a:latin typeface="Myriad Pro"/>
              </a:rPr>
              <a:t>)</a:t>
            </a:r>
          </a:p>
          <a:p>
            <a:pPr algn="ctr">
              <a:spcBef>
                <a:spcPct val="50000"/>
              </a:spcBef>
            </a:pPr>
            <a:r>
              <a:rPr lang="en-US" sz="2000" b="1" dirty="0" smtClean="0">
                <a:solidFill>
                  <a:srgbClr val="FF0000"/>
                </a:solidFill>
                <a:latin typeface="Myriad Pro"/>
              </a:rPr>
              <a:t>= Prevention </a:t>
            </a:r>
            <a:r>
              <a:rPr lang="en-US" sz="2000" b="1" dirty="0">
                <a:solidFill>
                  <a:srgbClr val="FF0000"/>
                </a:solidFill>
                <a:latin typeface="Myriad Pro"/>
              </a:rPr>
              <a:t>through </a:t>
            </a:r>
            <a:r>
              <a:rPr lang="en-US" sz="2000" b="1" dirty="0" smtClean="0">
                <a:solidFill>
                  <a:srgbClr val="FF0000"/>
                </a:solidFill>
                <a:latin typeface="Myriad Pro"/>
              </a:rPr>
              <a:t>Design (PtD)</a:t>
            </a:r>
            <a:endParaRPr lang="en-US" sz="2000" b="1" dirty="0">
              <a:solidFill>
                <a:srgbClr val="FF0000"/>
              </a:solidFill>
              <a:latin typeface="Myriad Pro"/>
            </a:endParaRPr>
          </a:p>
        </p:txBody>
      </p:sp>
    </p:spTree>
    <p:extLst>
      <p:ext uri="{BB962C8B-B14F-4D97-AF65-F5344CB8AC3E}">
        <p14:creationId xmlns:p14="http://schemas.microsoft.com/office/powerpoint/2010/main" val="24687907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1828800" y="190500"/>
            <a:ext cx="8534400" cy="1143000"/>
          </a:xfrm>
        </p:spPr>
        <p:txBody>
          <a:bodyPr>
            <a:normAutofit/>
          </a:bodyPr>
          <a:lstStyle/>
          <a:p>
            <a:pPr eaLnBrk="1" hangingPunct="1"/>
            <a:r>
              <a:rPr lang="en-US" dirty="0" smtClean="0"/>
              <a:t>Three  Steps towards </a:t>
            </a:r>
            <a:r>
              <a:rPr lang="en-US" dirty="0" err="1" smtClean="0"/>
              <a:t>DfS</a:t>
            </a:r>
            <a:endParaRPr lang="en-US" dirty="0" smtClean="0"/>
          </a:p>
        </p:txBody>
      </p:sp>
      <p:sp>
        <p:nvSpPr>
          <p:cNvPr id="79875" name="Content Placeholder 2"/>
          <p:cNvSpPr>
            <a:spLocks noGrp="1"/>
          </p:cNvSpPr>
          <p:nvPr>
            <p:ph idx="1"/>
          </p:nvPr>
        </p:nvSpPr>
        <p:spPr>
          <a:xfrm>
            <a:off x="1099930" y="1622066"/>
            <a:ext cx="9581322" cy="2704274"/>
          </a:xfrm>
        </p:spPr>
        <p:txBody>
          <a:bodyPr>
            <a:normAutofit/>
          </a:bodyPr>
          <a:lstStyle/>
          <a:p>
            <a:pPr marL="514350" indent="-514350">
              <a:spcBef>
                <a:spcPts val="1800"/>
              </a:spcBef>
              <a:buFont typeface="Georgia" pitchFamily="18" charset="0"/>
              <a:buAutoNum type="arabicPeriod"/>
            </a:pPr>
            <a:r>
              <a:rPr lang="en-US" dirty="0" smtClean="0"/>
              <a:t>Establish a lifecycle safety culture</a:t>
            </a:r>
          </a:p>
          <a:p>
            <a:pPr marL="514350" indent="-514350">
              <a:spcBef>
                <a:spcPts val="1800"/>
              </a:spcBef>
              <a:buFont typeface="Georgia" pitchFamily="18" charset="0"/>
              <a:buAutoNum type="arabicPeriod"/>
            </a:pPr>
            <a:r>
              <a:rPr lang="en-US" dirty="0" smtClean="0"/>
              <a:t>Establish enabling processes</a:t>
            </a:r>
          </a:p>
          <a:p>
            <a:pPr marL="514350" indent="-514350">
              <a:spcBef>
                <a:spcPts val="1800"/>
              </a:spcBef>
              <a:buFont typeface="Georgia" pitchFamily="18" charset="0"/>
              <a:buAutoNum type="arabicPeriod"/>
            </a:pPr>
            <a:r>
              <a:rPr lang="en-US" dirty="0" smtClean="0"/>
              <a:t>Team with organizations who value lifecycle safety</a:t>
            </a:r>
          </a:p>
        </p:txBody>
      </p:sp>
      <p:sp>
        <p:nvSpPr>
          <p:cNvPr id="4" name="Flowchart: Alternate Process 3"/>
          <p:cNvSpPr/>
          <p:nvPr/>
        </p:nvSpPr>
        <p:spPr>
          <a:xfrm>
            <a:off x="2629466" y="4572000"/>
            <a:ext cx="1634319" cy="685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9877" name="TextBox 4"/>
          <p:cNvSpPr txBox="1">
            <a:spLocks noChangeArrowheads="1"/>
          </p:cNvSpPr>
          <p:nvPr/>
        </p:nvSpPr>
        <p:spPr bwMode="auto">
          <a:xfrm>
            <a:off x="2991526" y="4683456"/>
            <a:ext cx="1394346" cy="369332"/>
          </a:xfrm>
          <a:prstGeom prst="rect">
            <a:avLst/>
          </a:prstGeom>
          <a:noFill/>
          <a:ln w="9525">
            <a:noFill/>
            <a:miter lim="800000"/>
            <a:headEnd/>
            <a:tailEnd/>
          </a:ln>
        </p:spPr>
        <p:txBody>
          <a:bodyPr wrap="square">
            <a:spAutoFit/>
          </a:bodyPr>
          <a:lstStyle/>
          <a:p>
            <a:r>
              <a:rPr lang="en-US" dirty="0"/>
              <a:t>Culture</a:t>
            </a:r>
          </a:p>
        </p:txBody>
      </p:sp>
      <p:sp>
        <p:nvSpPr>
          <p:cNvPr id="6" name="Flowchart: Alternate Process 5"/>
          <p:cNvSpPr/>
          <p:nvPr/>
        </p:nvSpPr>
        <p:spPr>
          <a:xfrm>
            <a:off x="5297610" y="4572000"/>
            <a:ext cx="1719615" cy="685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Flowchart: Alternate Process 6"/>
          <p:cNvSpPr/>
          <p:nvPr/>
        </p:nvSpPr>
        <p:spPr>
          <a:xfrm>
            <a:off x="7986224" y="4572000"/>
            <a:ext cx="1603612" cy="685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9880" name="TextBox 7"/>
          <p:cNvSpPr txBox="1">
            <a:spLocks noChangeArrowheads="1"/>
          </p:cNvSpPr>
          <p:nvPr/>
        </p:nvSpPr>
        <p:spPr bwMode="auto">
          <a:xfrm>
            <a:off x="5541786" y="4683456"/>
            <a:ext cx="1719615" cy="369332"/>
          </a:xfrm>
          <a:prstGeom prst="rect">
            <a:avLst/>
          </a:prstGeom>
          <a:noFill/>
          <a:ln w="9525">
            <a:noFill/>
            <a:miter lim="800000"/>
            <a:headEnd/>
            <a:tailEnd/>
          </a:ln>
        </p:spPr>
        <p:txBody>
          <a:bodyPr wrap="square">
            <a:spAutoFit/>
          </a:bodyPr>
          <a:lstStyle/>
          <a:p>
            <a:r>
              <a:rPr lang="en-US" dirty="0"/>
              <a:t>Processes</a:t>
            </a:r>
          </a:p>
        </p:txBody>
      </p:sp>
      <p:sp>
        <p:nvSpPr>
          <p:cNvPr id="79881" name="TextBox 8"/>
          <p:cNvSpPr txBox="1">
            <a:spLocks noChangeArrowheads="1"/>
          </p:cNvSpPr>
          <p:nvPr/>
        </p:nvSpPr>
        <p:spPr bwMode="auto">
          <a:xfrm>
            <a:off x="8230400" y="4683456"/>
            <a:ext cx="1527412" cy="369332"/>
          </a:xfrm>
          <a:prstGeom prst="rect">
            <a:avLst/>
          </a:prstGeom>
          <a:noFill/>
          <a:ln w="9525">
            <a:noFill/>
            <a:miter lim="800000"/>
            <a:headEnd/>
            <a:tailEnd/>
          </a:ln>
        </p:spPr>
        <p:txBody>
          <a:bodyPr wrap="square">
            <a:spAutoFit/>
          </a:bodyPr>
          <a:lstStyle/>
          <a:p>
            <a:r>
              <a:rPr lang="en-US" dirty="0"/>
              <a:t>Partners</a:t>
            </a:r>
          </a:p>
        </p:txBody>
      </p:sp>
    </p:spTree>
    <p:extLst>
      <p:ext uri="{BB962C8B-B14F-4D97-AF65-F5344CB8AC3E}">
        <p14:creationId xmlns:p14="http://schemas.microsoft.com/office/powerpoint/2010/main" val="24027655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1828800" y="245660"/>
            <a:ext cx="8686800" cy="1049740"/>
          </a:xfrm>
        </p:spPr>
        <p:txBody>
          <a:bodyPr>
            <a:normAutofit/>
          </a:bodyPr>
          <a:lstStyle/>
          <a:p>
            <a:pPr eaLnBrk="1" hangingPunct="1"/>
            <a:r>
              <a:rPr lang="en-US" dirty="0" smtClean="0"/>
              <a:t>Establish a Lifecycle Safety Culture</a:t>
            </a:r>
          </a:p>
        </p:txBody>
      </p:sp>
      <p:sp>
        <p:nvSpPr>
          <p:cNvPr id="80899" name="Content Placeholder 2"/>
          <p:cNvSpPr>
            <a:spLocks noGrp="1"/>
          </p:cNvSpPr>
          <p:nvPr>
            <p:ph idx="1"/>
          </p:nvPr>
        </p:nvSpPr>
        <p:spPr/>
        <p:txBody>
          <a:bodyPr>
            <a:normAutofit/>
          </a:bodyPr>
          <a:lstStyle/>
          <a:p>
            <a:pPr marL="514350" indent="-514350"/>
            <a:r>
              <a:rPr lang="en-US" dirty="0"/>
              <a:t>Secure management </a:t>
            </a:r>
            <a:r>
              <a:rPr lang="en-US" dirty="0" smtClean="0"/>
              <a:t>commitment to safety and to a life cycle approach</a:t>
            </a:r>
            <a:endParaRPr lang="en-US" dirty="0"/>
          </a:p>
          <a:p>
            <a:pPr marL="514350" indent="-514350"/>
            <a:r>
              <a:rPr lang="en-US" dirty="0" smtClean="0"/>
              <a:t>Instill the right safety values</a:t>
            </a:r>
          </a:p>
          <a:p>
            <a:pPr marL="514350" indent="-514350"/>
            <a:r>
              <a:rPr lang="en-US" dirty="0" smtClean="0"/>
              <a:t>Training</a:t>
            </a:r>
          </a:p>
          <a:p>
            <a:pPr marL="514350" indent="-514350"/>
            <a:r>
              <a:rPr lang="en-US" dirty="0" smtClean="0"/>
              <a:t>Ensure recognition that designing for safety is the smart thing to do and the right thing to do</a:t>
            </a:r>
          </a:p>
          <a:p>
            <a:pPr marL="1028700" lvl="1" indent="-514350">
              <a:buFont typeface="Georgia" pitchFamily="18" charset="0"/>
              <a:buAutoNum type="arabicPeriod"/>
            </a:pPr>
            <a:r>
              <a:rPr lang="en-US" dirty="0" smtClean="0"/>
              <a:t>Professional Codes of Ethics</a:t>
            </a:r>
          </a:p>
          <a:p>
            <a:pPr marL="1028700" lvl="1" indent="-514350">
              <a:buFont typeface="Georgia" pitchFamily="18" charset="0"/>
              <a:buAutoNum type="arabicPeriod"/>
            </a:pPr>
            <a:r>
              <a:rPr lang="en-US" dirty="0" smtClean="0"/>
              <a:t>Payoff data</a:t>
            </a:r>
          </a:p>
        </p:txBody>
      </p:sp>
    </p:spTree>
    <p:extLst>
      <p:ext uri="{BB962C8B-B14F-4D97-AF65-F5344CB8AC3E}">
        <p14:creationId xmlns:p14="http://schemas.microsoft.com/office/powerpoint/2010/main" val="33536759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1828800" y="345886"/>
            <a:ext cx="8686800" cy="838200"/>
          </a:xfrm>
        </p:spPr>
        <p:txBody>
          <a:bodyPr>
            <a:normAutofit/>
          </a:bodyPr>
          <a:lstStyle/>
          <a:p>
            <a:pPr marL="514350" indent="-514350"/>
            <a:r>
              <a:rPr lang="en-US" dirty="0" smtClean="0"/>
              <a:t>Establish Enabling Processes</a:t>
            </a:r>
          </a:p>
        </p:txBody>
      </p:sp>
      <p:sp>
        <p:nvSpPr>
          <p:cNvPr id="81923" name="Content Placeholder 2"/>
          <p:cNvSpPr>
            <a:spLocks noGrp="1"/>
          </p:cNvSpPr>
          <p:nvPr>
            <p:ph idx="1"/>
          </p:nvPr>
        </p:nvSpPr>
        <p:spPr>
          <a:xfrm>
            <a:off x="1828800" y="1295401"/>
            <a:ext cx="8686800" cy="4784725"/>
          </a:xfrm>
        </p:spPr>
        <p:txBody>
          <a:bodyPr/>
          <a:lstStyle/>
          <a:p>
            <a:r>
              <a:rPr lang="en-US" dirty="0"/>
              <a:t>Qualifications-based </a:t>
            </a:r>
            <a:r>
              <a:rPr lang="en-US" dirty="0" smtClean="0"/>
              <a:t>contracting</a:t>
            </a:r>
          </a:p>
          <a:p>
            <a:r>
              <a:rPr lang="en-US" dirty="0" smtClean="0"/>
              <a:t>Negotiated </a:t>
            </a:r>
            <a:r>
              <a:rPr lang="en-US" dirty="0"/>
              <a:t>or Cost-Plus contracting</a:t>
            </a:r>
          </a:p>
          <a:p>
            <a:r>
              <a:rPr lang="en-US" dirty="0"/>
              <a:t>IPD or enabled safety constructability input</a:t>
            </a:r>
          </a:p>
          <a:p>
            <a:r>
              <a:rPr lang="en-US" dirty="0"/>
              <a:t>Collaborative decision </a:t>
            </a:r>
            <a:r>
              <a:rPr lang="en-US" dirty="0" smtClean="0"/>
              <a:t>processes</a:t>
            </a:r>
          </a:p>
          <a:p>
            <a:r>
              <a:rPr lang="en-US" dirty="0" smtClean="0"/>
              <a:t>Designer </a:t>
            </a:r>
            <a:r>
              <a:rPr lang="en-US" dirty="0"/>
              <a:t>training and tools</a:t>
            </a:r>
          </a:p>
        </p:txBody>
      </p:sp>
      <p:pic>
        <p:nvPicPr>
          <p:cNvPr id="81924"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84409" y="4162567"/>
            <a:ext cx="3369291" cy="2695433"/>
          </a:xfrm>
          <a:prstGeom prst="rect">
            <a:avLst/>
          </a:prstGeom>
          <a:noFill/>
          <a:ln w="9525">
            <a:noFill/>
            <a:miter lim="800000"/>
            <a:headEnd/>
            <a:tailEnd/>
          </a:ln>
        </p:spPr>
      </p:pic>
    </p:spTree>
    <p:extLst>
      <p:ext uri="{BB962C8B-B14F-4D97-AF65-F5344CB8AC3E}">
        <p14:creationId xmlns:p14="http://schemas.microsoft.com/office/powerpoint/2010/main" val="24307163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1828800" y="232013"/>
            <a:ext cx="8839200" cy="1004248"/>
          </a:xfrm>
        </p:spPr>
        <p:txBody>
          <a:bodyPr>
            <a:normAutofit/>
          </a:bodyPr>
          <a:lstStyle/>
          <a:p>
            <a:pPr eaLnBrk="1" hangingPunct="1">
              <a:buFont typeface="+mj-lt"/>
              <a:buNone/>
            </a:pPr>
            <a:r>
              <a:rPr lang="en-US" dirty="0" smtClean="0"/>
              <a:t>Choose your partners wisely</a:t>
            </a:r>
          </a:p>
        </p:txBody>
      </p:sp>
      <p:sp>
        <p:nvSpPr>
          <p:cNvPr id="82947" name="Content Placeholder 2"/>
          <p:cNvSpPr>
            <a:spLocks noGrp="1"/>
          </p:cNvSpPr>
          <p:nvPr>
            <p:ph idx="1"/>
          </p:nvPr>
        </p:nvSpPr>
        <p:spPr/>
        <p:txBody>
          <a:bodyPr>
            <a:normAutofit/>
          </a:bodyPr>
          <a:lstStyle/>
          <a:p>
            <a:r>
              <a:rPr lang="en-US" dirty="0" err="1" smtClean="0"/>
              <a:t>DfS</a:t>
            </a:r>
            <a:r>
              <a:rPr lang="en-US" dirty="0" smtClean="0"/>
              <a:t> capability </a:t>
            </a:r>
            <a:r>
              <a:rPr lang="en-US" dirty="0"/>
              <a:t>in designer RFP</a:t>
            </a:r>
          </a:p>
          <a:p>
            <a:r>
              <a:rPr lang="en-US" dirty="0"/>
              <a:t>Designer interaction experience in GC </a:t>
            </a:r>
            <a:r>
              <a:rPr lang="en-US" dirty="0" smtClean="0"/>
              <a:t>RFP</a:t>
            </a:r>
          </a:p>
          <a:p>
            <a:pPr eaLnBrk="1" hangingPunct="1"/>
            <a:r>
              <a:rPr lang="en-US" dirty="0" smtClean="0"/>
              <a:t>Consider Design-Builders with industrial and international project experience</a:t>
            </a:r>
          </a:p>
          <a:p>
            <a:pPr>
              <a:spcBef>
                <a:spcPts val="1800"/>
              </a:spcBef>
            </a:pPr>
            <a:r>
              <a:rPr lang="en-US" dirty="0"/>
              <a:t>Collaborative culture and experiences</a:t>
            </a:r>
          </a:p>
          <a:p>
            <a:pPr>
              <a:spcBef>
                <a:spcPts val="1800"/>
              </a:spcBef>
            </a:pPr>
            <a:r>
              <a:rPr lang="en-US" dirty="0"/>
              <a:t>Open to </a:t>
            </a:r>
            <a:r>
              <a:rPr lang="en-US" dirty="0" smtClean="0"/>
              <a:t>change</a:t>
            </a:r>
            <a:endParaRPr lang="en-US" dirty="0"/>
          </a:p>
        </p:txBody>
      </p:sp>
    </p:spTree>
    <p:extLst>
      <p:ext uri="{BB962C8B-B14F-4D97-AF65-F5344CB8AC3E}">
        <p14:creationId xmlns:p14="http://schemas.microsoft.com/office/powerpoint/2010/main" val="330743277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each entity </a:t>
            </a:r>
            <a:r>
              <a:rPr lang="en-US" dirty="0" smtClean="0"/>
              <a:t>needs </a:t>
            </a:r>
            <a:r>
              <a:rPr lang="en-US" dirty="0"/>
              <a:t>to do to enable </a:t>
            </a:r>
            <a:r>
              <a:rPr lang="en-US" dirty="0" err="1" smtClean="0"/>
              <a:t>DfS</a:t>
            </a:r>
            <a:r>
              <a:rPr lang="en-US" dirty="0" smtClean="0"/>
              <a:t>  </a:t>
            </a:r>
            <a:r>
              <a:rPr lang="en-US" dirty="0"/>
              <a:t>1</a:t>
            </a:r>
            <a:br>
              <a:rPr lang="en-US" dirty="0"/>
            </a:br>
            <a:endParaRPr lang="en-US" dirty="0"/>
          </a:p>
        </p:txBody>
      </p:sp>
      <p:sp>
        <p:nvSpPr>
          <p:cNvPr id="3" name="Content Placeholder 2"/>
          <p:cNvSpPr>
            <a:spLocks noGrp="1"/>
          </p:cNvSpPr>
          <p:nvPr>
            <p:ph idx="1"/>
          </p:nvPr>
        </p:nvSpPr>
        <p:spPr>
          <a:xfrm>
            <a:off x="907774" y="1176794"/>
            <a:ext cx="10204174" cy="5544047"/>
          </a:xfrm>
        </p:spPr>
        <p:txBody>
          <a:bodyPr>
            <a:normAutofit/>
          </a:bodyPr>
          <a:lstStyle/>
          <a:p>
            <a:r>
              <a:rPr lang="en-US" dirty="0" smtClean="0"/>
              <a:t>Owner</a:t>
            </a:r>
          </a:p>
          <a:p>
            <a:pPr lvl="1"/>
            <a:r>
              <a:rPr lang="en-US" dirty="0" smtClean="0"/>
              <a:t>Require </a:t>
            </a:r>
            <a:r>
              <a:rPr lang="en-US" dirty="0" err="1" smtClean="0"/>
              <a:t>DfS</a:t>
            </a:r>
            <a:r>
              <a:rPr lang="en-US" dirty="0" smtClean="0"/>
              <a:t> on projects</a:t>
            </a:r>
          </a:p>
          <a:p>
            <a:pPr lvl="1"/>
            <a:r>
              <a:rPr lang="en-US" dirty="0" smtClean="0"/>
              <a:t>Allow project delivery methods other than </a:t>
            </a:r>
            <a:r>
              <a:rPr lang="en-US" dirty="0" err="1" smtClean="0"/>
              <a:t>DBB</a:t>
            </a:r>
            <a:endParaRPr lang="en-US" dirty="0" smtClean="0"/>
          </a:p>
          <a:p>
            <a:pPr lvl="1"/>
            <a:r>
              <a:rPr lang="en-US" dirty="0" smtClean="0"/>
              <a:t>Involve construction and maintenance safety staff in constructability reviews</a:t>
            </a:r>
          </a:p>
          <a:p>
            <a:r>
              <a:rPr lang="en-US" dirty="0" smtClean="0"/>
              <a:t>AE</a:t>
            </a:r>
          </a:p>
          <a:p>
            <a:pPr lvl="1"/>
            <a:r>
              <a:rPr lang="en-US" dirty="0" smtClean="0"/>
              <a:t>Acquire </a:t>
            </a:r>
            <a:r>
              <a:rPr lang="en-US" dirty="0" err="1" smtClean="0"/>
              <a:t>DfS</a:t>
            </a:r>
            <a:r>
              <a:rPr lang="en-US" dirty="0" smtClean="0"/>
              <a:t> capability</a:t>
            </a:r>
          </a:p>
          <a:p>
            <a:pPr lvl="1"/>
            <a:r>
              <a:rPr lang="en-US" dirty="0" smtClean="0"/>
              <a:t>Work on </a:t>
            </a:r>
            <a:r>
              <a:rPr lang="en-US" dirty="0" err="1" smtClean="0"/>
              <a:t>DfS</a:t>
            </a:r>
            <a:r>
              <a:rPr lang="en-US" dirty="0" smtClean="0"/>
              <a:t> projects</a:t>
            </a:r>
          </a:p>
          <a:p>
            <a:pPr lvl="1"/>
            <a:r>
              <a:rPr lang="en-US" dirty="0" smtClean="0"/>
              <a:t>Participate in safety constructability discussions and revise project documents as appropriate </a:t>
            </a:r>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67</a:t>
            </a:fld>
            <a:endParaRPr lang="en-US" dirty="0">
              <a:solidFill>
                <a:srgbClr val="F0A22E">
                  <a:shade val="75000"/>
                </a:srgbClr>
              </a:solidFill>
            </a:endParaRPr>
          </a:p>
        </p:txBody>
      </p:sp>
    </p:spTree>
    <p:extLst>
      <p:ext uri="{BB962C8B-B14F-4D97-AF65-F5344CB8AC3E}">
        <p14:creationId xmlns:p14="http://schemas.microsoft.com/office/powerpoint/2010/main" val="33382890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each entity </a:t>
            </a:r>
            <a:r>
              <a:rPr lang="en-US" dirty="0" smtClean="0"/>
              <a:t>needs </a:t>
            </a:r>
            <a:r>
              <a:rPr lang="en-US" dirty="0"/>
              <a:t>to do to enable </a:t>
            </a:r>
            <a:r>
              <a:rPr lang="en-US" dirty="0" err="1" smtClean="0"/>
              <a:t>DfS</a:t>
            </a:r>
            <a:r>
              <a:rPr lang="en-US" dirty="0" smtClean="0"/>
              <a:t> 2</a:t>
            </a:r>
            <a:r>
              <a:rPr lang="en-US" dirty="0"/>
              <a:t/>
            </a:r>
            <a:br>
              <a:rPr lang="en-US" dirty="0"/>
            </a:br>
            <a:endParaRPr lang="en-US" dirty="0"/>
          </a:p>
        </p:txBody>
      </p:sp>
      <p:sp>
        <p:nvSpPr>
          <p:cNvPr id="3" name="Content Placeholder 2"/>
          <p:cNvSpPr>
            <a:spLocks noGrp="1"/>
          </p:cNvSpPr>
          <p:nvPr>
            <p:ph idx="1"/>
          </p:nvPr>
        </p:nvSpPr>
        <p:spPr>
          <a:xfrm>
            <a:off x="936523" y="1455089"/>
            <a:ext cx="10360741" cy="5265751"/>
          </a:xfrm>
        </p:spPr>
        <p:txBody>
          <a:bodyPr>
            <a:normAutofit/>
          </a:bodyPr>
          <a:lstStyle/>
          <a:p>
            <a:r>
              <a:rPr lang="en-US" dirty="0" smtClean="0"/>
              <a:t>GC/CM and Subcontractors</a:t>
            </a:r>
            <a:endParaRPr lang="en-US" dirty="0"/>
          </a:p>
          <a:p>
            <a:pPr lvl="1">
              <a:spcBef>
                <a:spcPts val="1800"/>
              </a:spcBef>
            </a:pPr>
            <a:r>
              <a:rPr lang="en-US" dirty="0" smtClean="0"/>
              <a:t>Encourage clients to require </a:t>
            </a:r>
            <a:r>
              <a:rPr lang="en-US" dirty="0" err="1" smtClean="0"/>
              <a:t>DfS</a:t>
            </a:r>
            <a:r>
              <a:rPr lang="en-US" dirty="0" smtClean="0"/>
              <a:t> on projects</a:t>
            </a:r>
          </a:p>
          <a:p>
            <a:pPr lvl="1">
              <a:spcBef>
                <a:spcPts val="1800"/>
              </a:spcBef>
            </a:pPr>
            <a:r>
              <a:rPr lang="en-US" dirty="0" smtClean="0"/>
              <a:t>Collaborate with owner and staff on constructability reviews</a:t>
            </a:r>
          </a:p>
          <a:p>
            <a:pPr lvl="1">
              <a:spcBef>
                <a:spcPts val="1800"/>
              </a:spcBef>
            </a:pPr>
            <a:r>
              <a:rPr lang="en-US" dirty="0" smtClean="0"/>
              <a:t>Persist if safety is not prioritized</a:t>
            </a:r>
          </a:p>
        </p:txBody>
      </p:sp>
      <p:sp>
        <p:nvSpPr>
          <p:cNvPr id="4" name="Slide Number Placeholder 3"/>
          <p:cNvSpPr>
            <a:spLocks noGrp="1"/>
          </p:cNvSpPr>
          <p:nvPr>
            <p:ph type="sldNum" sz="quarter" idx="12"/>
          </p:nvPr>
        </p:nvSpPr>
        <p:spPr/>
        <p:txBody>
          <a:bodyPr/>
          <a:lstStyle/>
          <a:p>
            <a:fld id="{FA84A37A-AFC2-4A01-80A1-FC20F2C0D5BB}" type="slidenum">
              <a:rPr lang="en-US" smtClean="0">
                <a:solidFill>
                  <a:srgbClr val="F0A22E">
                    <a:shade val="75000"/>
                  </a:srgbClr>
                </a:solidFill>
              </a:rPr>
              <a:pPr/>
              <a:t>68</a:t>
            </a:fld>
            <a:endParaRPr lang="en-US" dirty="0">
              <a:solidFill>
                <a:srgbClr val="F0A22E">
                  <a:shade val="75000"/>
                </a:srgbClr>
              </a:solidFill>
            </a:endParaRPr>
          </a:p>
        </p:txBody>
      </p:sp>
    </p:spTree>
    <p:extLst>
      <p:ext uri="{BB962C8B-B14F-4D97-AF65-F5344CB8AC3E}">
        <p14:creationId xmlns:p14="http://schemas.microsoft.com/office/powerpoint/2010/main" val="40704482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34368"/>
            <a:ext cx="8686800" cy="838200"/>
          </a:xfrm>
        </p:spPr>
        <p:txBody>
          <a:bodyPr>
            <a:normAutofit/>
          </a:bodyPr>
          <a:lstStyle/>
          <a:p>
            <a:r>
              <a:rPr lang="en-US" dirty="0"/>
              <a:t>Initiating </a:t>
            </a:r>
            <a:r>
              <a:rPr lang="en-US" dirty="0" err="1" smtClean="0"/>
              <a:t>DfS</a:t>
            </a:r>
            <a:r>
              <a:rPr lang="en-US" dirty="0" smtClean="0"/>
              <a:t> </a:t>
            </a:r>
            <a:r>
              <a:rPr lang="en-US" dirty="0"/>
              <a:t>in your </a:t>
            </a:r>
            <a:r>
              <a:rPr lang="en-US" dirty="0" smtClean="0"/>
              <a:t>organization</a:t>
            </a:r>
            <a:endParaRPr lang="en-US" dirty="0"/>
          </a:p>
        </p:txBody>
      </p:sp>
      <p:sp>
        <p:nvSpPr>
          <p:cNvPr id="3" name="Content Placeholder 2"/>
          <p:cNvSpPr>
            <a:spLocks noGrp="1"/>
          </p:cNvSpPr>
          <p:nvPr>
            <p:ph idx="1"/>
          </p:nvPr>
        </p:nvSpPr>
        <p:spPr>
          <a:xfrm>
            <a:off x="1179442" y="1554165"/>
            <a:ext cx="10809357" cy="4525963"/>
          </a:xfrm>
        </p:spPr>
        <p:txBody>
          <a:bodyPr/>
          <a:lstStyle/>
          <a:p>
            <a:pPr>
              <a:spcBef>
                <a:spcPts val="1800"/>
              </a:spcBef>
            </a:pPr>
            <a:r>
              <a:rPr lang="en-US" dirty="0" smtClean="0"/>
              <a:t>Leadership</a:t>
            </a:r>
            <a:endParaRPr lang="en-US" dirty="0"/>
          </a:p>
          <a:p>
            <a:pPr>
              <a:spcBef>
                <a:spcPts val="1800"/>
              </a:spcBef>
            </a:pPr>
            <a:r>
              <a:rPr lang="en-US" dirty="0"/>
              <a:t>Sustainability</a:t>
            </a:r>
          </a:p>
          <a:p>
            <a:pPr>
              <a:spcBef>
                <a:spcPts val="1800"/>
              </a:spcBef>
            </a:pPr>
            <a:r>
              <a:rPr lang="en-US" dirty="0"/>
              <a:t>Ethics</a:t>
            </a:r>
          </a:p>
          <a:p>
            <a:pPr>
              <a:spcBef>
                <a:spcPts val="1800"/>
              </a:spcBef>
            </a:pPr>
            <a:r>
              <a:rPr lang="en-US" dirty="0"/>
              <a:t>Innovation</a:t>
            </a:r>
          </a:p>
          <a:p>
            <a:pPr>
              <a:spcBef>
                <a:spcPts val="1800"/>
              </a:spcBef>
            </a:pPr>
            <a:r>
              <a:rPr lang="en-US" dirty="0"/>
              <a:t>Change </a:t>
            </a:r>
            <a:r>
              <a:rPr lang="en-US" dirty="0" smtClean="0"/>
              <a:t>management</a:t>
            </a:r>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pPr/>
              <a:t>69</a:t>
            </a:fld>
            <a:endParaRPr lang="en-US" dirty="0"/>
          </a:p>
        </p:txBody>
      </p:sp>
    </p:spTree>
    <p:extLst>
      <p:ext uri="{BB962C8B-B14F-4D97-AF65-F5344CB8AC3E}">
        <p14:creationId xmlns:p14="http://schemas.microsoft.com/office/powerpoint/2010/main" val="78326480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0471" y="172389"/>
            <a:ext cx="8189843" cy="981857"/>
          </a:xfrm>
        </p:spPr>
        <p:txBody>
          <a:bodyPr/>
          <a:lstStyle/>
          <a:p>
            <a:r>
              <a:rPr lang="en-US" dirty="0" smtClean="0"/>
              <a:t>Summary</a:t>
            </a:r>
            <a:endParaRPr lang="en-US" dirty="0"/>
          </a:p>
        </p:txBody>
      </p:sp>
      <p:sp>
        <p:nvSpPr>
          <p:cNvPr id="3" name="Content Placeholder 2"/>
          <p:cNvSpPr>
            <a:spLocks noGrp="1"/>
          </p:cNvSpPr>
          <p:nvPr>
            <p:ph idx="1"/>
          </p:nvPr>
        </p:nvSpPr>
        <p:spPr>
          <a:xfrm>
            <a:off x="317091" y="1154246"/>
            <a:ext cx="11459496" cy="5651405"/>
          </a:xfrm>
        </p:spPr>
        <p:txBody>
          <a:bodyPr>
            <a:normAutofit/>
          </a:bodyPr>
          <a:lstStyle/>
          <a:p>
            <a:pPr>
              <a:spcBef>
                <a:spcPts val="1800"/>
              </a:spcBef>
            </a:pPr>
            <a:r>
              <a:rPr lang="en-US" sz="2800" dirty="0"/>
              <a:t>Our clients and taxpayers may increasingly be demanding that we deliver </a:t>
            </a:r>
            <a:r>
              <a:rPr lang="en-US" sz="2800" u="sng" dirty="0"/>
              <a:t>integrated design and construction</a:t>
            </a:r>
            <a:r>
              <a:rPr lang="en-US" sz="2800" dirty="0"/>
              <a:t> and proactively consider the </a:t>
            </a:r>
            <a:r>
              <a:rPr lang="en-US" sz="2800" u="sng" dirty="0"/>
              <a:t>triple bottom line </a:t>
            </a:r>
            <a:r>
              <a:rPr lang="en-US" sz="2800" dirty="0"/>
              <a:t>on our projects.</a:t>
            </a:r>
          </a:p>
          <a:p>
            <a:pPr>
              <a:spcBef>
                <a:spcPts val="1800"/>
              </a:spcBef>
            </a:pPr>
            <a:r>
              <a:rPr lang="en-US" sz="2800" u="sng" dirty="0" smtClean="0"/>
              <a:t>Design for Safety </a:t>
            </a:r>
            <a:r>
              <a:rPr lang="en-US" sz="2800" dirty="0" smtClean="0"/>
              <a:t>is </a:t>
            </a:r>
            <a:r>
              <a:rPr lang="en-US" sz="2800" dirty="0"/>
              <a:t>a promising way to achieve economic, social and environmental sustainability and increase safety and health.</a:t>
            </a:r>
          </a:p>
          <a:p>
            <a:pPr>
              <a:spcBef>
                <a:spcPts val="1800"/>
              </a:spcBef>
            </a:pPr>
            <a:r>
              <a:rPr lang="en-US" sz="2800" dirty="0"/>
              <a:t>Management commitment, training and client engagement are necessary first steps.</a:t>
            </a:r>
          </a:p>
          <a:p>
            <a:pPr>
              <a:spcBef>
                <a:spcPts val="1800"/>
              </a:spcBef>
            </a:pPr>
            <a:r>
              <a:rPr lang="en-US" sz="2800" dirty="0" err="1" smtClean="0"/>
              <a:t>DfS</a:t>
            </a:r>
            <a:r>
              <a:rPr lang="en-US" sz="2800" dirty="0" smtClean="0"/>
              <a:t> </a:t>
            </a:r>
            <a:r>
              <a:rPr lang="en-US" sz="2800" dirty="0"/>
              <a:t>can be an important part of achieving </a:t>
            </a:r>
            <a:r>
              <a:rPr lang="en-US" sz="2800" dirty="0" smtClean="0"/>
              <a:t>your organization’s </a:t>
            </a:r>
            <a:r>
              <a:rPr lang="en-US" sz="2800"/>
              <a:t>safety </a:t>
            </a:r>
            <a:r>
              <a:rPr lang="en-US" sz="2800" smtClean="0"/>
              <a:t>goals. </a:t>
            </a:r>
            <a:endParaRPr lang="en-US" sz="2800" dirty="0"/>
          </a:p>
        </p:txBody>
      </p:sp>
    </p:spTree>
    <p:extLst>
      <p:ext uri="{BB962C8B-B14F-4D97-AF65-F5344CB8AC3E}">
        <p14:creationId xmlns:p14="http://schemas.microsoft.com/office/powerpoint/2010/main" val="239816512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1524003" y="2283771"/>
            <a:ext cx="184731" cy="461665"/>
          </a:xfrm>
          <a:prstGeom prst="rect">
            <a:avLst/>
          </a:prstGeom>
          <a:noFill/>
          <a:ln w="9525">
            <a:noFill/>
            <a:miter lim="800000"/>
            <a:headEnd/>
            <a:tailEnd/>
          </a:ln>
          <a:effectLst/>
        </p:spPr>
        <p:txBody>
          <a:bodyPr wrap="none" anchor="ctr">
            <a:spAutoFit/>
          </a:bodyPr>
          <a:lstStyle/>
          <a:p>
            <a:pPr defTabSz="457200" fontAlgn="base">
              <a:spcBef>
                <a:spcPct val="0"/>
              </a:spcBef>
              <a:spcAft>
                <a:spcPct val="0"/>
              </a:spcAft>
            </a:pPr>
            <a:endParaRPr lang="en-US" sz="2400" dirty="0">
              <a:solidFill>
                <a:prstClr val="black"/>
              </a:solidFill>
              <a:latin typeface="Arial" charset="0"/>
              <a:ea typeface="ＭＳ Ｐゴシック" pitchFamily="-65" charset="-128"/>
            </a:endParaRPr>
          </a:p>
        </p:txBody>
      </p:sp>
      <p:sp>
        <p:nvSpPr>
          <p:cNvPr id="9220" name="WordArt 4"/>
          <p:cNvSpPr>
            <a:spLocks noChangeArrowheads="1" noChangeShapeType="1" noTextEdit="1"/>
          </p:cNvSpPr>
          <p:nvPr/>
        </p:nvSpPr>
        <p:spPr bwMode="auto">
          <a:xfrm>
            <a:off x="4800600" y="152400"/>
            <a:ext cx="2438400" cy="2895600"/>
          </a:xfrm>
          <a:prstGeom prst="rect">
            <a:avLst/>
          </a:prstGeom>
        </p:spPr>
        <p:txBody>
          <a:bodyPr wrap="none" fromWordArt="1">
            <a:prstTxWarp prst="textPlain">
              <a:avLst>
                <a:gd name="adj" fmla="val 51565"/>
              </a:avLst>
            </a:prstTxWarp>
          </a:bodyPr>
          <a:lstStyle/>
          <a:p>
            <a:pPr algn="ctr" defTabSz="457200" fontAlgn="base">
              <a:spcBef>
                <a:spcPct val="0"/>
              </a:spcBef>
              <a:spcAft>
                <a:spcPct val="0"/>
              </a:spcAft>
            </a:pPr>
            <a:endParaRPr lang="en-US" sz="7200" b="1" kern="10" dirty="0">
              <a:ln w="9525">
                <a:solidFill>
                  <a:srgbClr val="CC0000"/>
                </a:solidFill>
                <a:round/>
                <a:headEnd/>
                <a:tailEnd/>
              </a:ln>
              <a:solidFill>
                <a:srgbClr val="FFFF00"/>
              </a:solidFill>
              <a:latin typeface="Century"/>
              <a:ea typeface="ＭＳ Ｐゴシック" pitchFamily="-65" charset="-128"/>
            </a:endParaRPr>
          </a:p>
        </p:txBody>
      </p:sp>
      <p:sp>
        <p:nvSpPr>
          <p:cNvPr id="9226" name="Text Box 10"/>
          <p:cNvSpPr txBox="1">
            <a:spLocks noChangeArrowheads="1"/>
          </p:cNvSpPr>
          <p:nvPr/>
        </p:nvSpPr>
        <p:spPr bwMode="auto">
          <a:xfrm>
            <a:off x="1839320" y="2030091"/>
            <a:ext cx="8475260" cy="1384995"/>
          </a:xfrm>
          <a:prstGeom prst="rect">
            <a:avLst/>
          </a:prstGeom>
          <a:noFill/>
          <a:ln w="9525">
            <a:noFill/>
            <a:miter lim="800000"/>
            <a:headEnd/>
            <a:tailEnd/>
          </a:ln>
          <a:effectLst/>
        </p:spPr>
        <p:txBody>
          <a:bodyPr wrap="square">
            <a:spAutoFit/>
          </a:bodyPr>
          <a:lstStyle/>
          <a:p>
            <a:pPr algn="ctr" defTabSz="457200" fontAlgn="base">
              <a:spcBef>
                <a:spcPct val="0"/>
              </a:spcBef>
              <a:spcAft>
                <a:spcPct val="0"/>
              </a:spcAft>
            </a:pPr>
            <a:r>
              <a:rPr lang="en-US" sz="2800" dirty="0">
                <a:solidFill>
                  <a:prstClr val="black"/>
                </a:solidFill>
                <a:latin typeface="Arial" charset="0"/>
                <a:ea typeface="ＭＳ Ｐゴシック" pitchFamily="-65" charset="-128"/>
              </a:rPr>
              <a:t>Mike Toole</a:t>
            </a:r>
          </a:p>
          <a:p>
            <a:pPr algn="ctr" defTabSz="457200" fontAlgn="base">
              <a:spcBef>
                <a:spcPct val="0"/>
              </a:spcBef>
              <a:spcAft>
                <a:spcPct val="0"/>
              </a:spcAft>
            </a:pPr>
            <a:r>
              <a:rPr lang="en-US" sz="2800" dirty="0">
                <a:solidFill>
                  <a:prstClr val="black"/>
                </a:solidFill>
                <a:latin typeface="Arial" charset="0"/>
                <a:ea typeface="ＭＳ Ｐゴシック" pitchFamily="-65" charset="-128"/>
              </a:rPr>
              <a:t>michael.toole@utoledo.edu</a:t>
            </a:r>
          </a:p>
          <a:p>
            <a:pPr algn="ctr" defTabSz="457200" fontAlgn="base">
              <a:spcBef>
                <a:spcPct val="0"/>
              </a:spcBef>
              <a:spcAft>
                <a:spcPct val="0"/>
              </a:spcAft>
            </a:pPr>
            <a:r>
              <a:rPr lang="en-US" sz="2800" dirty="0">
                <a:solidFill>
                  <a:prstClr val="black"/>
                </a:solidFill>
                <a:latin typeface="Arial" charset="0"/>
                <a:ea typeface="ＭＳ Ｐゴシック" pitchFamily="-65" charset="-128"/>
              </a:rPr>
              <a:t>www.designforconstructionsafety.org</a:t>
            </a:r>
            <a:endParaRPr lang="en-US" sz="4000" dirty="0">
              <a:solidFill>
                <a:prstClr val="black"/>
              </a:solidFill>
              <a:latin typeface="Arial" charset="0"/>
              <a:ea typeface="ＭＳ Ｐゴシック" pitchFamily="-65" charset="-128"/>
            </a:endParaRPr>
          </a:p>
        </p:txBody>
      </p:sp>
      <p:sp>
        <p:nvSpPr>
          <p:cNvPr id="14" name="TextBox 13"/>
          <p:cNvSpPr txBox="1"/>
          <p:nvPr/>
        </p:nvSpPr>
        <p:spPr>
          <a:xfrm>
            <a:off x="2315576" y="519752"/>
            <a:ext cx="7642747" cy="707886"/>
          </a:xfrm>
          <a:prstGeom prst="rect">
            <a:avLst/>
          </a:prstGeom>
          <a:noFill/>
        </p:spPr>
        <p:txBody>
          <a:bodyPr wrap="square" rtlCol="0">
            <a:spAutoFit/>
          </a:bodyPr>
          <a:lstStyle/>
          <a:p>
            <a:pPr defTabSz="457200" fontAlgn="base">
              <a:spcBef>
                <a:spcPct val="0"/>
              </a:spcBef>
              <a:spcAft>
                <a:spcPct val="0"/>
              </a:spcAft>
            </a:pPr>
            <a:r>
              <a:rPr lang="en-US" sz="4000" dirty="0">
                <a:solidFill>
                  <a:prstClr val="black"/>
                </a:solidFill>
                <a:latin typeface="Arial" charset="0"/>
                <a:ea typeface="ＭＳ Ｐゴシック" pitchFamily="-65" charset="-128"/>
              </a:rPr>
              <a:t>THANK YOU FOR YOUR TIME!</a:t>
            </a:r>
          </a:p>
        </p:txBody>
      </p:sp>
      <p:pic>
        <p:nvPicPr>
          <p:cNvPr id="6" name="Picture 2" descr="Image result for university of toledo college of engineering logo download"/>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4800600" y="4572806"/>
            <a:ext cx="2676910" cy="1609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1842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1_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2_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2682</TotalTime>
  <Words>2945</Words>
  <Application>Microsoft Office PowerPoint</Application>
  <PresentationFormat>Widescreen</PresentationFormat>
  <Paragraphs>467</Paragraphs>
  <Slides>71</Slides>
  <Notes>17</Notes>
  <HiddenSlides>0</HiddenSlides>
  <MMClips>0</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1</vt:i4>
      </vt:variant>
      <vt:variant>
        <vt:lpstr>Slide Titles</vt:lpstr>
      </vt:variant>
      <vt:variant>
        <vt:i4>71</vt:i4>
      </vt:variant>
    </vt:vector>
  </HeadingPairs>
  <TitlesOfParts>
    <vt:vector size="87" baseType="lpstr">
      <vt:lpstr>ＭＳ Ｐゴシック</vt:lpstr>
      <vt:lpstr>Arial</vt:lpstr>
      <vt:lpstr>Calibri</vt:lpstr>
      <vt:lpstr>Century</vt:lpstr>
      <vt:lpstr>Franklin Gothic Book</vt:lpstr>
      <vt:lpstr>Franklin Gothic Medium</vt:lpstr>
      <vt:lpstr>Georgia</vt:lpstr>
      <vt:lpstr>Myriad Pro</vt:lpstr>
      <vt:lpstr>Tahoma</vt:lpstr>
      <vt:lpstr>Verdana</vt:lpstr>
      <vt:lpstr>Wingdings</vt:lpstr>
      <vt:lpstr>Wingdings 2</vt:lpstr>
      <vt:lpstr>Trek</vt:lpstr>
      <vt:lpstr>1_Trek</vt:lpstr>
      <vt:lpstr>2_Trek</vt:lpstr>
      <vt:lpstr>Acrobat Document</vt:lpstr>
      <vt:lpstr>PowerPoint Presentation</vt:lpstr>
      <vt:lpstr>Overview</vt:lpstr>
      <vt:lpstr>PowerPoint Presentation</vt:lpstr>
      <vt:lpstr>Triple Bottom Line</vt:lpstr>
      <vt:lpstr>Sustainability and the Triple Bottom Line</vt:lpstr>
      <vt:lpstr>Social sustainability</vt:lpstr>
      <vt:lpstr>Sustainable Development</vt:lpstr>
      <vt:lpstr>Social Sustainability issues</vt:lpstr>
      <vt:lpstr>Annual Construction Accidents in U.S.</vt:lpstr>
      <vt:lpstr>ASCE Code of Ethics</vt:lpstr>
      <vt:lpstr>ASCE Site Safety Policy (350)</vt:lpstr>
      <vt:lpstr>Social sustainability issues</vt:lpstr>
      <vt:lpstr>Overview</vt:lpstr>
      <vt:lpstr>Prevention through Design (PtD)</vt:lpstr>
      <vt:lpstr>Design-safety links</vt:lpstr>
      <vt:lpstr>DfS in Construction is…</vt:lpstr>
      <vt:lpstr>What DfS in construction is NOT</vt:lpstr>
      <vt:lpstr>Design has major leverage</vt:lpstr>
      <vt:lpstr>Integrated Design and Construction </vt:lpstr>
      <vt:lpstr>When Safety is Not Discussed during Design</vt:lpstr>
      <vt:lpstr>Benefits of Integrated Design and Construction</vt:lpstr>
      <vt:lpstr>Hierarchy of Controls </vt:lpstr>
      <vt:lpstr>Economic benefits of DfS</vt:lpstr>
      <vt:lpstr>Overview</vt:lpstr>
      <vt:lpstr>Example of the Need for DfS</vt:lpstr>
      <vt:lpstr>DfS Example:  Anchorage Points</vt:lpstr>
      <vt:lpstr>DfS Example:  Roofs and Perimeters</vt:lpstr>
      <vt:lpstr>DfS Example:  Structural Steel Design</vt:lpstr>
      <vt:lpstr>PowerPoint Presentation</vt:lpstr>
      <vt:lpstr>PowerPoint Presentation</vt:lpstr>
      <vt:lpstr>PowerPoint Presentation</vt:lpstr>
      <vt:lpstr>DfS Example – Steel Design</vt:lpstr>
      <vt:lpstr>PowerPoint Presentation</vt:lpstr>
      <vt:lpstr>PowerPoint Presentation</vt:lpstr>
      <vt:lpstr>PowerPoint Presentation</vt:lpstr>
      <vt:lpstr>DfS and Prefabrication</vt:lpstr>
      <vt:lpstr>Prefabrication:  the link between environmental sustainability and safety</vt:lpstr>
      <vt:lpstr>Design for maintenance safety</vt:lpstr>
      <vt:lpstr>What do you think?</vt:lpstr>
      <vt:lpstr>Overview</vt:lpstr>
      <vt:lpstr>DfS is gaining momentum</vt:lpstr>
      <vt:lpstr>ANSI Documents</vt:lpstr>
      <vt:lpstr>PowerPoint Presentation</vt:lpstr>
      <vt:lpstr>ARTBA Safety Certification FAQ</vt:lpstr>
      <vt:lpstr>LEED PtD pilot credit</vt:lpstr>
      <vt:lpstr>DfS in Practice: Owners</vt:lpstr>
      <vt:lpstr>BHP Billiton’s DfS Initiatives</vt:lpstr>
      <vt:lpstr>Overview</vt:lpstr>
      <vt:lpstr>DfS Design Review</vt:lpstr>
      <vt:lpstr>DfS Process</vt:lpstr>
      <vt:lpstr>DfS Process</vt:lpstr>
      <vt:lpstr>Sutter Health’s IPD Process</vt:lpstr>
      <vt:lpstr>DfS Tools – Design Risk Assessment</vt:lpstr>
      <vt:lpstr>Design for Construction Safety Toolbox</vt:lpstr>
      <vt:lpstr>PowerPoint Presentation</vt:lpstr>
      <vt:lpstr>PowerPoint Presentation</vt:lpstr>
      <vt:lpstr>PowerPoint Presentation</vt:lpstr>
      <vt:lpstr>Southern Co.’s Design checklists</vt:lpstr>
      <vt:lpstr>DfS information sources</vt:lpstr>
      <vt:lpstr>1700+ Item DfS Checklist</vt:lpstr>
      <vt:lpstr>DfS Tools – BIM and Visualization</vt:lpstr>
      <vt:lpstr>Overview</vt:lpstr>
      <vt:lpstr>Three  Steps towards DfS</vt:lpstr>
      <vt:lpstr>Establish a Lifecycle Safety Culture</vt:lpstr>
      <vt:lpstr>Establish Enabling Processes</vt:lpstr>
      <vt:lpstr>Choose your partners wisely</vt:lpstr>
      <vt:lpstr>What each entity needs to do to enable DfS  1 </vt:lpstr>
      <vt:lpstr>What each entity needs to do to enable DfS 2 </vt:lpstr>
      <vt:lpstr>Initiating DfS in your organization</vt:lpstr>
      <vt:lpstr>Summary</vt:lpstr>
      <vt:lpstr>PowerPoint Presentation</vt:lpstr>
    </vt:vector>
  </TitlesOfParts>
  <Company>Bucknell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Toole</dc:creator>
  <cp:lastModifiedBy>Toole, Mike</cp:lastModifiedBy>
  <cp:revision>183</cp:revision>
  <cp:lastPrinted>2018-11-01T21:59:19Z</cp:lastPrinted>
  <dcterms:created xsi:type="dcterms:W3CDTF">2017-04-10T18:38:19Z</dcterms:created>
  <dcterms:modified xsi:type="dcterms:W3CDTF">2018-11-02T12:30:56Z</dcterms:modified>
</cp:coreProperties>
</file>