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57"/>
  </p:notesMasterIdLst>
  <p:handoutMasterIdLst>
    <p:handoutMasterId r:id="rId58"/>
  </p:handoutMasterIdLst>
  <p:sldIdLst>
    <p:sldId id="256" r:id="rId4"/>
    <p:sldId id="326" r:id="rId5"/>
    <p:sldId id="257" r:id="rId6"/>
    <p:sldId id="264" r:id="rId7"/>
    <p:sldId id="273" r:id="rId8"/>
    <p:sldId id="266" r:id="rId9"/>
    <p:sldId id="353" r:id="rId10"/>
    <p:sldId id="283" r:id="rId11"/>
    <p:sldId id="303" r:id="rId12"/>
    <p:sldId id="279" r:id="rId13"/>
    <p:sldId id="280" r:id="rId14"/>
    <p:sldId id="339" r:id="rId15"/>
    <p:sldId id="340" r:id="rId16"/>
    <p:sldId id="269" r:id="rId17"/>
    <p:sldId id="270" r:id="rId18"/>
    <p:sldId id="354" r:id="rId19"/>
    <p:sldId id="271" r:id="rId20"/>
    <p:sldId id="260" r:id="rId21"/>
    <p:sldId id="298" r:id="rId22"/>
    <p:sldId id="365" r:id="rId23"/>
    <p:sldId id="284" r:id="rId24"/>
    <p:sldId id="285" r:id="rId25"/>
    <p:sldId id="288" r:id="rId26"/>
    <p:sldId id="289" r:id="rId27"/>
    <p:sldId id="290" r:id="rId28"/>
    <p:sldId id="291" r:id="rId29"/>
    <p:sldId id="318" r:id="rId30"/>
    <p:sldId id="261" r:id="rId31"/>
    <p:sldId id="309" r:id="rId32"/>
    <p:sldId id="347" r:id="rId33"/>
    <p:sldId id="335" r:id="rId34"/>
    <p:sldId id="336" r:id="rId35"/>
    <p:sldId id="341" r:id="rId36"/>
    <p:sldId id="366" r:id="rId37"/>
    <p:sldId id="306" r:id="rId38"/>
    <p:sldId id="342" r:id="rId39"/>
    <p:sldId id="343" r:id="rId40"/>
    <p:sldId id="344" r:id="rId41"/>
    <p:sldId id="295" r:id="rId42"/>
    <p:sldId id="296" r:id="rId43"/>
    <p:sldId id="355" r:id="rId44"/>
    <p:sldId id="307" r:id="rId45"/>
    <p:sldId id="364" r:id="rId46"/>
    <p:sldId id="308" r:id="rId47"/>
    <p:sldId id="356" r:id="rId48"/>
    <p:sldId id="357" r:id="rId49"/>
    <p:sldId id="358" r:id="rId50"/>
    <p:sldId id="360" r:id="rId51"/>
    <p:sldId id="362" r:id="rId52"/>
    <p:sldId id="275" r:id="rId53"/>
    <p:sldId id="351" r:id="rId54"/>
    <p:sldId id="299" r:id="rId55"/>
    <p:sldId id="348" r:id="rId5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05" autoAdjust="0"/>
  </p:normalViewPr>
  <p:slideViewPr>
    <p:cSldViewPr snapToGrid="0">
      <p:cViewPr varScale="1">
        <p:scale>
          <a:sx n="96" d="100"/>
          <a:sy n="96" d="100"/>
        </p:scale>
        <p:origin x="1532" y="56"/>
      </p:cViewPr>
      <p:guideLst/>
    </p:cSldViewPr>
  </p:slideViewPr>
  <p:notesTextViewPr>
    <p:cViewPr>
      <p:scale>
        <a:sx n="3" d="2"/>
        <a:sy n="3" d="2"/>
      </p:scale>
      <p:origin x="0" y="0"/>
    </p:cViewPr>
  </p:notesTextViewPr>
  <p:sorterViewPr>
    <p:cViewPr>
      <p:scale>
        <a:sx n="90" d="100"/>
        <a:sy n="90" d="100"/>
      </p:scale>
      <p:origin x="0" y="-71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6E35596-07D1-4EF3-95FB-8EC26887FB43}" type="datetimeFigureOut">
              <a:rPr lang="en-US" smtClean="0"/>
              <a:t>5/4/2018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294360C-5E3E-4673-B4F7-506AA86AA562}" type="slidenum">
              <a:rPr lang="en-US" smtClean="0"/>
              <a:t>‹#›</a:t>
            </a:fld>
            <a:endParaRPr lang="en-US"/>
          </a:p>
        </p:txBody>
      </p:sp>
    </p:spTree>
    <p:extLst>
      <p:ext uri="{BB962C8B-B14F-4D97-AF65-F5344CB8AC3E}">
        <p14:creationId xmlns:p14="http://schemas.microsoft.com/office/powerpoint/2010/main" val="1363312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059B9D0-8093-4C77-B547-062A84B127D3}" type="datetimeFigureOut">
              <a:rPr lang="en-US" smtClean="0"/>
              <a:t>5/4/2018</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DF129AA-817E-4B18-9E3B-B99E0B024548}" type="slidenum">
              <a:rPr lang="en-US" smtClean="0"/>
              <a:t>‹#›</a:t>
            </a:fld>
            <a:endParaRPr lang="en-US" dirty="0"/>
          </a:p>
        </p:txBody>
      </p:sp>
    </p:spTree>
    <p:extLst>
      <p:ext uri="{BB962C8B-B14F-4D97-AF65-F5344CB8AC3E}">
        <p14:creationId xmlns:p14="http://schemas.microsoft.com/office/powerpoint/2010/main" val="4197161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2391680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615402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pPr/>
              <a:t>9</a:t>
            </a:fld>
            <a:endParaRPr lang="en-US" dirty="0"/>
          </a:p>
        </p:txBody>
      </p:sp>
    </p:spTree>
    <p:extLst>
      <p:ext uri="{BB962C8B-B14F-4D97-AF65-F5344CB8AC3E}">
        <p14:creationId xmlns:p14="http://schemas.microsoft.com/office/powerpoint/2010/main" val="362203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527DAC-9794-4DD6-8E5B-BF93B8341B50}" type="slidenum">
              <a:rPr lang="en-US" smtClean="0"/>
              <a:pPr>
                <a:defRPr/>
              </a:pPr>
              <a:t>21</a:t>
            </a:fld>
            <a:endParaRPr lang="en-US" dirty="0"/>
          </a:p>
        </p:txBody>
      </p:sp>
    </p:spTree>
    <p:extLst>
      <p:ext uri="{BB962C8B-B14F-4D97-AF65-F5344CB8AC3E}">
        <p14:creationId xmlns:p14="http://schemas.microsoft.com/office/powerpoint/2010/main" val="941526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30ED05B7-9EC6-4103-818E-AF16A3F4F8C0}" type="slidenum">
              <a:rPr lang="en-US" smtClean="0">
                <a:latin typeface="Arial" pitchFamily="34" charset="0"/>
                <a:cs typeface="Arial" pitchFamily="34" charset="0"/>
              </a:rPr>
              <a:pPr/>
              <a:t>22</a:t>
            </a:fld>
            <a:endParaRPr lang="en-US" dirty="0" smtClean="0">
              <a:latin typeface="Arial" pitchFamily="34" charset="0"/>
              <a:cs typeface="Arial" pitchFamily="34" charset="0"/>
            </a:endParaRPr>
          </a:p>
        </p:txBody>
      </p:sp>
      <p:sp>
        <p:nvSpPr>
          <p:cNvPr id="93187" name="Rectangle 2"/>
          <p:cNvSpPr>
            <a:spLocks noGrp="1" noRot="1" noChangeAspect="1" noChangeArrowheads="1" noTextEdit="1"/>
          </p:cNvSpPr>
          <p:nvPr>
            <p:ph type="sldImg"/>
          </p:nvPr>
        </p:nvSpPr>
        <p:spPr>
          <a:xfrm>
            <a:off x="1414463" y="1162050"/>
            <a:ext cx="4181475" cy="3136900"/>
          </a:xfrm>
          <a:ln/>
        </p:spPr>
      </p:sp>
      <p:sp>
        <p:nvSpPr>
          <p:cNvPr id="93188" name="Rectangle 3"/>
          <p:cNvSpPr>
            <a:spLocks noGrp="1" noChangeArrowheads="1"/>
          </p:cNvSpPr>
          <p:nvPr>
            <p:ph type="body" idx="1"/>
          </p:nvPr>
        </p:nvSpPr>
        <p:spPr>
          <a:noFill/>
          <a:ln/>
        </p:spPr>
        <p:txBody>
          <a:bodyPr>
            <a:normAutofit fontScale="92500" lnSpcReduction="10000"/>
          </a:bodyPr>
          <a:lstStyle/>
          <a:p>
            <a:pPr eaLnBrk="1" hangingPunct="1">
              <a:lnSpc>
                <a:spcPct val="90000"/>
              </a:lnSpc>
            </a:pPr>
            <a:r>
              <a:rPr lang="en-US" i="1" dirty="0" smtClean="0">
                <a:latin typeface="Arial" pitchFamily="34" charset="0"/>
                <a:cs typeface="Arial" pitchFamily="34" charset="0"/>
              </a:rPr>
              <a:t>Need to replace one photo of anchorage point with cad drawing showing anchorage point locations.</a:t>
            </a:r>
          </a:p>
          <a:p>
            <a:pPr eaLnBrk="1" hangingPunct="1">
              <a:lnSpc>
                <a:spcPct val="90000"/>
              </a:lnSpc>
            </a:pPr>
            <a:r>
              <a:rPr lang="en-US" i="1" dirty="0" smtClean="0">
                <a:latin typeface="Arial" pitchFamily="34" charset="0"/>
                <a:cs typeface="Arial" pitchFamily="34" charset="0"/>
              </a:rPr>
              <a:t>Need to add photo of permanent anchorage point on roof.</a:t>
            </a:r>
          </a:p>
          <a:p>
            <a:pPr eaLnBrk="1" hangingPunct="1">
              <a:lnSpc>
                <a:spcPct val="90000"/>
              </a:lnSpc>
            </a:pPr>
            <a:endParaRPr lang="en-US" i="1"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Identifying and/or designing needed anchorage points for fall protection systems such as body harnesses and lanyards is an example of how designers can use their understanding of structural engineering principles to make it easier for workers to use fall protections systems efficiently, both during construction and future maintenance.  Specifically, designers can:</a:t>
            </a:r>
          </a:p>
          <a:p>
            <a:pPr eaLnBrk="1" hangingPunct="1">
              <a:lnSpc>
                <a:spcPct val="90000"/>
              </a:lnSpc>
              <a:buFontTx/>
              <a:buChar char="•"/>
            </a:pPr>
            <a:r>
              <a:rPr lang="en-US" dirty="0" smtClean="0">
                <a:latin typeface="Arial" pitchFamily="34" charset="0"/>
                <a:cs typeface="Arial" pitchFamily="34" charset="0"/>
              </a:rPr>
              <a:t>Design floor perimeter beams and beams above floor openings to support lanyards</a:t>
            </a:r>
          </a:p>
          <a:p>
            <a:pPr eaLnBrk="1" hangingPunct="1">
              <a:lnSpc>
                <a:spcPct val="90000"/>
              </a:lnSpc>
              <a:buFontTx/>
              <a:buChar char="•"/>
            </a:pPr>
            <a:r>
              <a:rPr lang="en-US" dirty="0" smtClean="0">
                <a:latin typeface="Arial" pitchFamily="34" charset="0"/>
                <a:cs typeface="Arial" pitchFamily="34" charset="0"/>
              </a:rPr>
              <a:t>Design lanyard connection points along the beams</a:t>
            </a:r>
          </a:p>
          <a:p>
            <a:pPr eaLnBrk="1" hangingPunct="1">
              <a:lnSpc>
                <a:spcPct val="90000"/>
              </a:lnSpc>
              <a:buFontTx/>
              <a:buChar char="•"/>
            </a:pPr>
            <a:r>
              <a:rPr lang="en-US" dirty="0" smtClean="0">
                <a:latin typeface="Arial" pitchFamily="34" charset="0"/>
                <a:cs typeface="Arial" pitchFamily="34" charset="0"/>
              </a:rPr>
              <a:t>Note on the contract drawings which beams are designed to support lanyards, how many lanyards, and at what locations along the beams.</a:t>
            </a:r>
          </a:p>
          <a:p>
            <a:pPr eaLnBrk="1" hangingPunct="1">
              <a:lnSpc>
                <a:spcPct val="90000"/>
              </a:lnSpc>
              <a:buFontTx/>
              <a:buChar char="•"/>
            </a:pPr>
            <a:endParaRPr lang="en-US"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The idea of identifying anchorage points on construction drawings is in accordance with Appendix C to Subpart M (Fall Protection) from the federal OSHA standards for Construction:</a:t>
            </a:r>
          </a:p>
          <a:p>
            <a:pPr lvl="1" eaLnBrk="1" hangingPunct="1">
              <a:lnSpc>
                <a:spcPct val="90000"/>
              </a:lnSpc>
            </a:pPr>
            <a:r>
              <a:rPr lang="en-US" dirty="0" smtClean="0">
                <a:latin typeface="Arial" pitchFamily="34" charset="0"/>
                <a:cs typeface="Arial" pitchFamily="34" charset="0"/>
              </a:rPr>
              <a:t>(h) Tie-off considerations (1) “One of the most important aspects of personal fall protection systems is fully planning the system before it is put into use.  Probably the most overlooked component is planning for suitable anchorage points.  Such planning should ideally be done before the structure or building is constructed so that anchorage points can be incorporated during construction for use later for window cleaning or other building maintenance.  If properly planned, these anchorage points may be used during construction, as well as afterwards.”</a:t>
            </a:r>
          </a:p>
          <a:p>
            <a:pPr eaLnBrk="1" hangingPunct="1">
              <a:lnSpc>
                <a:spcPct val="90000"/>
              </a:lnSpc>
            </a:pP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303370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2E5ED36-2FE6-48CB-86A5-5195A0B518BD}" type="slidenum">
              <a:rPr lang="en-US" smtClean="0">
                <a:latin typeface="Arial" pitchFamily="34" charset="0"/>
                <a:cs typeface="Arial" pitchFamily="34" charset="0"/>
              </a:rPr>
              <a:pPr/>
              <a:t>24</a:t>
            </a:fld>
            <a:endParaRPr lang="en-US" dirty="0" smtClean="0">
              <a:latin typeface="Arial" pitchFamily="34" charset="0"/>
              <a:cs typeface="Arial" pitchFamily="34" charset="0"/>
            </a:endParaRPr>
          </a:p>
        </p:txBody>
      </p:sp>
      <p:sp>
        <p:nvSpPr>
          <p:cNvPr id="97283" name="Rectangle 2"/>
          <p:cNvSpPr>
            <a:spLocks noGrp="1" noRot="1" noChangeAspect="1" noChangeArrowheads="1" noTextEdit="1"/>
          </p:cNvSpPr>
          <p:nvPr>
            <p:ph type="sldImg"/>
          </p:nvPr>
        </p:nvSpPr>
        <p:spPr>
          <a:xfrm>
            <a:off x="1414463" y="1162050"/>
            <a:ext cx="4181475" cy="3136900"/>
          </a:xfrm>
          <a:ln/>
        </p:spPr>
      </p:sp>
      <p:sp>
        <p:nvSpPr>
          <p:cNvPr id="97284"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683986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524EFACC-4F6E-4B65-8614-CFBFBBFA3881}" type="slidenum">
              <a:rPr lang="en-US" smtClean="0">
                <a:latin typeface="Arial" pitchFamily="34" charset="0"/>
                <a:cs typeface="Arial" pitchFamily="34" charset="0"/>
              </a:rPr>
              <a:pPr/>
              <a:t>25</a:t>
            </a:fld>
            <a:endParaRPr lang="en-US" dirty="0" smtClean="0">
              <a:latin typeface="Arial" pitchFamily="34" charset="0"/>
              <a:cs typeface="Arial" pitchFamily="34" charset="0"/>
            </a:endParaRPr>
          </a:p>
        </p:txBody>
      </p:sp>
      <p:sp>
        <p:nvSpPr>
          <p:cNvPr id="102403" name="Rectangle 2"/>
          <p:cNvSpPr>
            <a:spLocks noGrp="1" noRot="1" noChangeAspect="1" noChangeArrowheads="1" noTextEdit="1"/>
          </p:cNvSpPr>
          <p:nvPr>
            <p:ph type="sldImg"/>
          </p:nvPr>
        </p:nvSpPr>
        <p:spPr>
          <a:xfrm>
            <a:off x="1414463" y="1162050"/>
            <a:ext cx="4181475" cy="3136900"/>
          </a:xfrm>
          <a:ln/>
        </p:spPr>
      </p:sp>
      <p:sp>
        <p:nvSpPr>
          <p:cNvPr id="102404"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432770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46CD345-6CE6-4582-9B68-07D11F90A8E8}" type="slidenum">
              <a:rPr lang="en-US" smtClean="0">
                <a:latin typeface="Arial" pitchFamily="34" charset="0"/>
                <a:cs typeface="Arial" pitchFamily="34" charset="0"/>
              </a:rPr>
              <a:pPr/>
              <a:t>26</a:t>
            </a:fld>
            <a:endParaRPr lang="en-US" dirty="0" smtClean="0">
              <a:latin typeface="Arial" pitchFamily="34" charset="0"/>
              <a:cs typeface="Arial" pitchFamily="34" charset="0"/>
            </a:endParaRPr>
          </a:p>
        </p:txBody>
      </p:sp>
      <p:sp>
        <p:nvSpPr>
          <p:cNvPr id="103427" name="Rectangle 2"/>
          <p:cNvSpPr>
            <a:spLocks noGrp="1" noRot="1" noChangeAspect="1" noChangeArrowheads="1" noTextEdit="1"/>
          </p:cNvSpPr>
          <p:nvPr>
            <p:ph type="sldImg"/>
          </p:nvPr>
        </p:nvSpPr>
        <p:spPr>
          <a:xfrm>
            <a:off x="1414463" y="1162050"/>
            <a:ext cx="4181475" cy="3136900"/>
          </a:xfrm>
          <a:ln/>
        </p:spPr>
      </p:sp>
      <p:sp>
        <p:nvSpPr>
          <p:cNvPr id="103428"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654125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980" eaLnBrk="0" hangingPunct="0">
              <a:defRPr>
                <a:solidFill>
                  <a:schemeClr val="tx1"/>
                </a:solidFill>
                <a:latin typeface="Tahoma" panose="020B0604030504040204" pitchFamily="34" charset="0"/>
                <a:cs typeface="Arial" panose="020B0604020202020204" pitchFamily="34" charset="0"/>
              </a:defRPr>
            </a:lvl1pPr>
            <a:lvl2pPr marL="757066" indent="-291179" defTabSz="968980" eaLnBrk="0" hangingPunct="0">
              <a:defRPr>
                <a:solidFill>
                  <a:schemeClr val="tx1"/>
                </a:solidFill>
                <a:latin typeface="Tahoma" panose="020B0604030504040204" pitchFamily="34" charset="0"/>
                <a:cs typeface="Arial" panose="020B0604020202020204" pitchFamily="34" charset="0"/>
              </a:defRPr>
            </a:lvl2pPr>
            <a:lvl3pPr marL="1164717" indent="-232943" defTabSz="968980" eaLnBrk="0" hangingPunct="0">
              <a:defRPr>
                <a:solidFill>
                  <a:schemeClr val="tx1"/>
                </a:solidFill>
                <a:latin typeface="Tahoma" panose="020B0604030504040204" pitchFamily="34" charset="0"/>
                <a:cs typeface="Arial" panose="020B0604020202020204" pitchFamily="34" charset="0"/>
              </a:defRPr>
            </a:lvl3pPr>
            <a:lvl4pPr marL="1630604" indent="-232943" defTabSz="968980" eaLnBrk="0" hangingPunct="0">
              <a:defRPr>
                <a:solidFill>
                  <a:schemeClr val="tx1"/>
                </a:solidFill>
                <a:latin typeface="Tahoma" panose="020B0604030504040204" pitchFamily="34" charset="0"/>
                <a:cs typeface="Arial" panose="020B0604020202020204" pitchFamily="34" charset="0"/>
              </a:defRPr>
            </a:lvl4pPr>
            <a:lvl5pPr marL="2096491" indent="-232943" defTabSz="968980" eaLnBrk="0" hangingPunct="0">
              <a:defRPr>
                <a:solidFill>
                  <a:schemeClr val="tx1"/>
                </a:solidFill>
                <a:latin typeface="Tahoma" panose="020B0604030504040204" pitchFamily="34" charset="0"/>
                <a:cs typeface="Arial" panose="020B0604020202020204" pitchFamily="34" charset="0"/>
              </a:defRPr>
            </a:lvl5pPr>
            <a:lvl6pPr marL="2562377" indent="-232943" defTabSz="96898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3028264" indent="-232943" defTabSz="96898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94151" indent="-232943" defTabSz="96898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960038" indent="-232943" defTabSz="96898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50AFC39-BBE6-4345-8EA5-39260E3D5B13}" type="slidenum">
              <a:rPr lang="en-US" altLang="en-US">
                <a:latin typeface="Arial" panose="020B0604020202020204" pitchFamily="34" charset="0"/>
              </a:rPr>
              <a:pPr eaLnBrk="1" hangingPunct="1"/>
              <a:t>27</a:t>
            </a:fld>
            <a:endParaRPr lang="en-US" altLang="en-US">
              <a:latin typeface="Arial" panose="020B0604020202020204"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998010" y="4636903"/>
            <a:ext cx="5481743" cy="43915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326" indent="-231326"/>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774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r>
              <a:rPr lang="en-US" dirty="0" smtClean="0">
                <a:latin typeface="Arial" pitchFamily="34" charset="0"/>
                <a:cs typeface="Arial" pitchFamily="34" charset="0"/>
              </a:rPr>
              <a:t>Southern Co:  Developed project/equipment-specific and engineering discipline-specific checklists for maintenance that have grown to include construction safety.  Safety and construction personnel required to be involved in several design stages.  Engineers being trained in safety.</a:t>
            </a:r>
          </a:p>
          <a:p>
            <a:pPr eaLnBrk="1" hangingPunct="1"/>
            <a:r>
              <a:rPr lang="en-US" dirty="0" smtClean="0">
                <a:latin typeface="Arial" pitchFamily="34" charset="0"/>
                <a:cs typeface="Arial" pitchFamily="34" charset="0"/>
              </a:rPr>
              <a:t>Intel:  Has lifecycle safety checklist for all projects.  Willing to make major footprint changes, as we saw by adding new floor.</a:t>
            </a:r>
          </a:p>
          <a:p>
            <a:pPr eaLnBrk="1" hangingPunct="1"/>
            <a:r>
              <a:rPr lang="en-US" dirty="0" smtClean="0">
                <a:latin typeface="Arial" pitchFamily="34" charset="0"/>
                <a:cs typeface="Arial" pitchFamily="34" charset="0"/>
              </a:rPr>
              <a:t>Ellen Stewart at USACE:  Intentions but progress limited by focus on completing revised EM 385.  PtD and safety promotion to engineering and construction groups and 3 hours of training.  She hopes to add anchorage points design to EM 385, processes.</a:t>
            </a:r>
          </a:p>
          <a:p>
            <a:pPr eaLnBrk="1" hangingPunct="1"/>
            <a:r>
              <a:rPr lang="en-US" dirty="0" smtClean="0">
                <a:latin typeface="Arial" pitchFamily="34" charset="0"/>
                <a:cs typeface="Arial" pitchFamily="34" charset="0"/>
              </a:rPr>
              <a:t>ExxonMobil: Initiated Engineering for Safety Process as part of their Marine Well Containment System (MWCS) project.</a:t>
            </a:r>
          </a:p>
          <a:p>
            <a:pPr eaLnBrk="1" hangingPunct="1"/>
            <a:r>
              <a:rPr lang="en-US" dirty="0" smtClean="0">
                <a:latin typeface="Arial" pitchFamily="34" charset="0"/>
                <a:cs typeface="Arial" pitchFamily="34" charset="0"/>
              </a:rPr>
              <a:t>Sutter Health: Set up Integrated Project Delivery (IPD) on</a:t>
            </a:r>
            <a:r>
              <a:rPr lang="en-US" baseline="0" dirty="0" smtClean="0">
                <a:latin typeface="Arial" pitchFamily="34" charset="0"/>
                <a:cs typeface="Arial" pitchFamily="34" charset="0"/>
              </a:rPr>
              <a:t> one of its hospital projects in San Francisco.  Co-located owner, designer, CM/GC, and trade contractor firms.  IPD process allowed for PtD to occur.</a:t>
            </a:r>
            <a:endParaRPr lang="en-US" dirty="0" smtClean="0">
              <a:latin typeface="Arial" pitchFamily="34" charset="0"/>
              <a:cs typeface="Arial" pitchFamily="34" charset="0"/>
            </a:endParaRPr>
          </a:p>
        </p:txBody>
      </p:sp>
      <p:sp>
        <p:nvSpPr>
          <p:cNvPr id="110596" name="Slide Number Placeholder 3"/>
          <p:cNvSpPr>
            <a:spLocks noGrp="1"/>
          </p:cNvSpPr>
          <p:nvPr>
            <p:ph type="sldNum" sz="quarter" idx="5"/>
          </p:nvPr>
        </p:nvSpPr>
        <p:spPr>
          <a:noFill/>
        </p:spPr>
        <p:txBody>
          <a:bodyPr/>
          <a:lstStyle/>
          <a:p>
            <a:fld id="{62C6AEAA-9216-4B94-85D8-D7E266A0BE45}" type="slidenum">
              <a:rPr lang="en-US" smtClean="0">
                <a:latin typeface="Arial" pitchFamily="34" charset="0"/>
                <a:cs typeface="Arial" pitchFamily="34" charset="0"/>
              </a:rPr>
              <a:pPr/>
              <a:t>30</a:t>
            </a:fld>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234998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B1FA30A4-BB3A-4593-9120-E698745075C3}" type="slidenum">
              <a:rPr lang="en-US" smtClean="0">
                <a:latin typeface="Arial" pitchFamily="34" charset="0"/>
                <a:cs typeface="Arial" pitchFamily="34" charset="0"/>
              </a:rPr>
              <a:pPr/>
              <a:t>40</a:t>
            </a:fld>
            <a:endParaRPr lang="en-US" dirty="0" smtClean="0">
              <a:latin typeface="Arial" pitchFamily="34" charset="0"/>
              <a:cs typeface="Arial" pitchFamily="34" charset="0"/>
            </a:endParaRPr>
          </a:p>
        </p:txBody>
      </p:sp>
      <p:sp>
        <p:nvSpPr>
          <p:cNvPr id="107523" name="Rectangle 2"/>
          <p:cNvSpPr>
            <a:spLocks noGrp="1" noRot="1" noChangeAspect="1" noChangeArrowheads="1" noTextEdit="1"/>
          </p:cNvSpPr>
          <p:nvPr>
            <p:ph type="sldImg"/>
          </p:nvPr>
        </p:nvSpPr>
        <p:spPr>
          <a:xfrm>
            <a:off x="1414463" y="1162050"/>
            <a:ext cx="4181475" cy="3136900"/>
          </a:xfrm>
          <a:ln/>
        </p:spPr>
      </p:sp>
      <p:sp>
        <p:nvSpPr>
          <p:cNvPr id="107524" name="Rectangle 3"/>
          <p:cNvSpPr>
            <a:spLocks noGrp="1" noChangeArrowheads="1"/>
          </p:cNvSpPr>
          <p:nvPr>
            <p:ph type="body" idx="1"/>
          </p:nvPr>
        </p:nvSpPr>
        <p:spPr>
          <a:noFill/>
          <a:ln/>
        </p:spPr>
        <p:txBody>
          <a:bodyPr/>
          <a:lstStyle/>
          <a:p>
            <a:pPr marL="220002" indent="-220002"/>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423730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02AD0FC5-122E-4C0A-8D32-2E247EE34E74}" type="slidenum">
              <a:rPr lang="en-US" smtClean="0">
                <a:latin typeface="Arial" pitchFamily="34" charset="0"/>
                <a:cs typeface="Arial" pitchFamily="34" charset="0"/>
              </a:rPr>
              <a:pPr/>
              <a:t>41</a:t>
            </a:fld>
            <a:endParaRPr lang="en-US" dirty="0" smtClean="0">
              <a:latin typeface="Arial" pitchFamily="34" charset="0"/>
              <a:cs typeface="Arial"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685800" y="4341813"/>
            <a:ext cx="5486400" cy="4116387"/>
          </a:xfrm>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816611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4" name="Slide Number Placeholder 3"/>
          <p:cNvSpPr>
            <a:spLocks noGrp="1"/>
          </p:cNvSpPr>
          <p:nvPr>
            <p:ph type="sldNum" sz="quarter" idx="5"/>
          </p:nvPr>
        </p:nvSpPr>
        <p:spPr/>
        <p:txBody>
          <a:bodyPr/>
          <a:lstStyle/>
          <a:p>
            <a:pPr>
              <a:defRPr/>
            </a:pPr>
            <a:fld id="{97D433BC-48FB-4B24-9E6E-E4B4BD37549E}" type="slidenum">
              <a:rPr lang="en-US" smtClean="0"/>
              <a:pPr>
                <a:defRPr/>
              </a:pPr>
              <a:t>45</a:t>
            </a:fld>
            <a:endParaRPr lang="en-US" dirty="0"/>
          </a:p>
        </p:txBody>
      </p:sp>
    </p:spTree>
    <p:extLst>
      <p:ext uri="{BB962C8B-B14F-4D97-AF65-F5344CB8AC3E}">
        <p14:creationId xmlns:p14="http://schemas.microsoft.com/office/powerpoint/2010/main" val="1175636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pPr/>
              <a:t>46</a:t>
            </a:fld>
            <a:endParaRPr lang="en-US" dirty="0"/>
          </a:p>
        </p:txBody>
      </p:sp>
    </p:spTree>
    <p:extLst>
      <p:ext uri="{BB962C8B-B14F-4D97-AF65-F5344CB8AC3E}">
        <p14:creationId xmlns:p14="http://schemas.microsoft.com/office/powerpoint/2010/main" val="3819151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pPr/>
              <a:t>47</a:t>
            </a:fld>
            <a:endParaRPr lang="en-US" dirty="0"/>
          </a:p>
        </p:txBody>
      </p:sp>
    </p:spTree>
    <p:extLst>
      <p:ext uri="{BB962C8B-B14F-4D97-AF65-F5344CB8AC3E}">
        <p14:creationId xmlns:p14="http://schemas.microsoft.com/office/powerpoint/2010/main" val="1380264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30E2307-1E40-4E12-8716-25BFDA8E7013}" type="datetime1">
              <a:rPr lang="en-US" smtClean="0">
                <a:solidFill>
                  <a:srgbClr val="F0A22E">
                    <a:shade val="75000"/>
                  </a:srgbClr>
                </a:solidFill>
              </a:rPr>
              <a:pPr/>
              <a:t>5/4/2018</a:t>
            </a:fld>
            <a:endParaRPr lang="en-US" dirty="0">
              <a:solidFill>
                <a:srgbClr val="F0A22E">
                  <a:shade val="75000"/>
                </a:srgbClr>
              </a:solidFill>
            </a:endParaRPr>
          </a:p>
        </p:txBody>
      </p:sp>
      <p:sp>
        <p:nvSpPr>
          <p:cNvPr id="2" name="Footer Placeholder 1"/>
          <p:cNvSpPr>
            <a:spLocks noGrp="1"/>
          </p:cNvSpPr>
          <p:nvPr>
            <p:ph type="ftr" sz="quarter" idx="11"/>
          </p:nvPr>
        </p:nvSpPr>
        <p:spPr/>
        <p:txBody>
          <a:bodyPr/>
          <a:lstStyle/>
          <a:p>
            <a:endParaRPr lang="en-US" dirty="0">
              <a:solidFill>
                <a:srgbClr val="F0A22E">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687D7A59-36E2-48B9-B146-C1E59501F63F}"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407555517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lvl1pPr marL="342900" indent="-342900">
              <a:buFont typeface="Wingdings" pitchFamily="2" charset="2"/>
              <a:buChar char="q"/>
              <a:defRPr/>
            </a:lvl1pPr>
            <a:lvl2pPr marL="742950" indent="-285750">
              <a:buFont typeface="Wingdings" pitchFamily="2" charset="2"/>
              <a:buChar char="§"/>
              <a:defRPr/>
            </a:lvl2pPr>
            <a:lvl3pPr marL="1143000" indent="-228600">
              <a:buFont typeface="Wingdings" pitchFamily="2" charset="2"/>
              <a:buChar char="v"/>
              <a:defRPr/>
            </a:lvl3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fld id="{303250A7-F2AC-4A3A-BAC6-4433188AF404}" type="datetime1">
              <a:rPr lang="en-US" smtClean="0">
                <a:solidFill>
                  <a:srgbClr val="F0A22E">
                    <a:shade val="75000"/>
                  </a:srgbClr>
                </a:solidFill>
              </a:rPr>
              <a:pPr/>
              <a:t>5/4/2018</a:t>
            </a:fld>
            <a:endParaRPr lang="en-US" dirty="0">
              <a:solidFill>
                <a:srgbClr val="F0A22E">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FA84A37A-AFC2-4A01-80A1-FC20F2C0D5B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31542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white"/>
              </a:solidFill>
              <a:latin typeface="Arial" charset="0"/>
              <a:ea typeface="ＭＳ Ｐゴシック" pitchFamily="-65" charset="-128"/>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B8AEBBE-F8B2-42CF-9895-E86A608384EB}" type="datetime1">
              <a:rPr lang="en-US" smtClean="0">
                <a:solidFill>
                  <a:srgbClr val="F0A22E">
                    <a:shade val="75000"/>
                  </a:srgbClr>
                </a:solidFill>
              </a:rPr>
              <a:pPr/>
              <a:t>5/4/2018</a:t>
            </a:fld>
            <a:endParaRPr lang="en-US" dirty="0">
              <a:solidFill>
                <a:srgbClr val="F0A22E">
                  <a:shade val="75000"/>
                </a:srgbClr>
              </a:solidFill>
            </a:endParaRPr>
          </a:p>
        </p:txBody>
      </p:sp>
      <p:sp>
        <p:nvSpPr>
          <p:cNvPr id="11" name="Footer Placeholder 10"/>
          <p:cNvSpPr>
            <a:spLocks noGrp="1"/>
          </p:cNvSpPr>
          <p:nvPr>
            <p:ph type="ftr" sz="quarter" idx="11"/>
          </p:nvPr>
        </p:nvSpPr>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p:txBody>
          <a:bodyPr/>
          <a:lstStyle/>
          <a:p>
            <a:fld id="{52561236-8772-4024-BFEC-3F4465680D22}" type="slidenum">
              <a:rPr lang="en-US" smtClean="0">
                <a:solidFill>
                  <a:srgbClr val="F0A22E">
                    <a:shade val="75000"/>
                  </a:srgbClr>
                </a:solidFill>
              </a:rPr>
              <a:pPr/>
              <a:t>‹#›</a:t>
            </a:fld>
            <a:endParaRPr lang="en-US" dirty="0">
              <a:solidFill>
                <a:srgbClr val="F0A22E">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44501592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lvl1pPr>
              <a:defRPr>
                <a:effectLst/>
              </a:defRPr>
            </a:lvl1pPr>
          </a:lstStyle>
          <a:p>
            <a:r>
              <a:rPr kumimoji="0" lang="en-US" dirty="0" smtClean="0"/>
              <a:t>Click to edit Master title style</a:t>
            </a:r>
            <a:endParaRPr kumimoji="0" lang="en-US" dirty="0"/>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1FAA6B6-10E5-4810-BC9F-DA72D8452E73}" type="datetime1">
              <a:rPr lang="en-US" smtClean="0">
                <a:solidFill>
                  <a:srgbClr val="F0A22E">
                    <a:shade val="75000"/>
                  </a:srgbClr>
                </a:solidFill>
              </a:rPr>
              <a:pPr/>
              <a:t>5/4/2018</a:t>
            </a:fld>
            <a:endParaRPr lang="en-US" dirty="0">
              <a:solidFill>
                <a:srgbClr val="F0A22E">
                  <a:shade val="75000"/>
                </a:srgbClr>
              </a:solidFill>
            </a:endParaRPr>
          </a:p>
        </p:txBody>
      </p:sp>
      <p:sp>
        <p:nvSpPr>
          <p:cNvPr id="10" name="Footer Placeholder 9"/>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55973DB8-EC67-4FFE-BC6B-49D3C7DC5D8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58374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D18D072-EF12-4AA2-BD71-ABC68B06D0E2}" type="datetime1">
              <a:rPr lang="en-US" smtClean="0">
                <a:solidFill>
                  <a:srgbClr val="F0A22E">
                    <a:shade val="75000"/>
                  </a:srgbClr>
                </a:solidFill>
              </a:rPr>
              <a:pPr/>
              <a:t>5/4/2018</a:t>
            </a:fld>
            <a:endParaRPr lang="en-US" dirty="0">
              <a:solidFill>
                <a:srgbClr val="F0A22E">
                  <a:shade val="75000"/>
                </a:srgbClr>
              </a:solidFill>
            </a:endParaRPr>
          </a:p>
        </p:txBody>
      </p:sp>
      <p:sp>
        <p:nvSpPr>
          <p:cNvPr id="6" name="Footer Placeholder 5"/>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C7ECCAAA-646F-4DF8-83F0-075AFD44AC21}" type="slidenum">
              <a:rPr lang="en-US" smtClean="0">
                <a:solidFill>
                  <a:srgbClr val="F0A22E">
                    <a:shade val="75000"/>
                  </a:srgbClr>
                </a:solidFill>
              </a:rPr>
              <a:pPr/>
              <a:t>‹#›</a:t>
            </a:fld>
            <a:endParaRPr lang="en-US" dirty="0">
              <a:solidFill>
                <a:srgbClr val="F0A22E">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54260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8CDBF60-6CC3-4B74-A60D-3486985E4346}" type="datetime1">
              <a:rPr lang="en-US" smtClean="0">
                <a:solidFill>
                  <a:srgbClr val="F0A22E">
                    <a:shade val="75000"/>
                  </a:srgbClr>
                </a:solidFill>
              </a:rPr>
              <a:pPr/>
              <a:t>5/4/2018</a:t>
            </a:fld>
            <a:endParaRPr lang="en-US" dirty="0">
              <a:solidFill>
                <a:srgbClr val="F0A22E">
                  <a:shade val="75000"/>
                </a:srgbClr>
              </a:solidFill>
            </a:endParaRPr>
          </a:p>
        </p:txBody>
      </p:sp>
      <p:sp>
        <p:nvSpPr>
          <p:cNvPr id="21" name="Footer Placeholder 20"/>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E9C323F5-CCB1-43D0-886A-144EA1480F76}"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993842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714818-984F-4759-BF72-A33BDC1963BD}" type="datetime1">
              <a:rPr lang="en-US" smtClean="0">
                <a:solidFill>
                  <a:srgbClr val="F0A22E">
                    <a:shade val="75000"/>
                  </a:srgbClr>
                </a:solidFill>
              </a:rPr>
              <a:pPr/>
              <a:t>5/4/2018</a:t>
            </a:fld>
            <a:endParaRPr lang="en-US" dirty="0">
              <a:solidFill>
                <a:srgbClr val="F0A22E">
                  <a:shade val="75000"/>
                </a:srgbClr>
              </a:solidFill>
            </a:endParaRPr>
          </a:p>
        </p:txBody>
      </p:sp>
      <p:sp>
        <p:nvSpPr>
          <p:cNvPr id="24" name="Footer Placeholder 23"/>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AE48E017-1562-4B89-8DB7-B2EB4A9846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764977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EA7E191-5F94-4FC1-B823-BD7CABF7FA06}" type="datetime1">
              <a:rPr lang="en-US" smtClean="0">
                <a:solidFill>
                  <a:srgbClr val="F0A22E">
                    <a:shade val="75000"/>
                  </a:srgbClr>
                </a:solidFill>
              </a:rPr>
              <a:pPr/>
              <a:t>5/4/2018</a:t>
            </a:fld>
            <a:endParaRPr lang="en-US" dirty="0">
              <a:solidFill>
                <a:srgbClr val="F0A22E">
                  <a:shade val="75000"/>
                </a:srgbClr>
              </a:solidFill>
            </a:endParaRPr>
          </a:p>
        </p:txBody>
      </p:sp>
      <p:sp>
        <p:nvSpPr>
          <p:cNvPr id="29" name="Footer Placeholder 28"/>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E421C18C-BC21-4E88-A76A-84354B7D2735}"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802694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8856D55-EFBE-4F9B-8A5F-09D42CA22A9B}"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4AAA7753-F670-4F04-8C9F-BAF271A22C98}" type="slidenum">
              <a:rPr lang="en-US" smtClean="0">
                <a:solidFill>
                  <a:srgbClr val="F0A22E">
                    <a:shade val="75000"/>
                  </a:srgbClr>
                </a:solidFill>
              </a:rPr>
              <a:pPr/>
              <a:t>‹#›</a:t>
            </a:fld>
            <a:endParaRPr lang="en-US" dirty="0">
              <a:solidFill>
                <a:srgbClr val="F0A22E">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37981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4F2896D8-968D-411E-9828-85328260CB71}"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457127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DCF83B6F-F574-4B78-8EDC-4A14AAA1B4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639014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cs typeface="+mn-cs"/>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cs typeface="+mn-cs"/>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defRPr>
                <a:latin typeface="Arial" pitchFamily="34" charset="0"/>
                <a:cs typeface="+mn-cs"/>
              </a:defRPr>
            </a:lvl1pPr>
          </a:lstStyle>
          <a:p>
            <a:pPr>
              <a:defRPr/>
            </a:pPr>
            <a:fld id="{05CB0182-B3DF-4A14-8B4E-14EB8DE391F1}" type="slidenum">
              <a:rPr lang="en-US"/>
              <a:pPr>
                <a:defRPr/>
              </a:pPr>
              <a:t>‹#›</a:t>
            </a:fld>
            <a:endParaRPr lang="en-US" dirty="0"/>
          </a:p>
        </p:txBody>
      </p:sp>
    </p:spTree>
    <p:extLst>
      <p:ext uri="{BB962C8B-B14F-4D97-AF65-F5344CB8AC3E}">
        <p14:creationId xmlns:p14="http://schemas.microsoft.com/office/powerpoint/2010/main" val="2726943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30E2307-1E40-4E12-8716-25BFDA8E7013}" type="datetime1">
              <a:rPr lang="en-US" smtClean="0">
                <a:solidFill>
                  <a:srgbClr val="F0A22E">
                    <a:shade val="75000"/>
                  </a:srgbClr>
                </a:solidFill>
              </a:rPr>
              <a:pPr/>
              <a:t>5/4/2018</a:t>
            </a:fld>
            <a:endParaRPr lang="en-US" dirty="0">
              <a:solidFill>
                <a:srgbClr val="F0A22E">
                  <a:shade val="75000"/>
                </a:srgbClr>
              </a:solidFill>
            </a:endParaRPr>
          </a:p>
        </p:txBody>
      </p:sp>
      <p:sp>
        <p:nvSpPr>
          <p:cNvPr id="2" name="Footer Placeholder 1"/>
          <p:cNvSpPr>
            <a:spLocks noGrp="1"/>
          </p:cNvSpPr>
          <p:nvPr>
            <p:ph type="ftr" sz="quarter" idx="11"/>
          </p:nvPr>
        </p:nvSpPr>
        <p:spPr/>
        <p:txBody>
          <a:bodyPr/>
          <a:lstStyle/>
          <a:p>
            <a:endParaRPr lang="en-US" dirty="0">
              <a:solidFill>
                <a:srgbClr val="F0A22E">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687D7A59-36E2-48B9-B146-C1E59501F63F}"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51548159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lvl1pPr marL="342900" indent="-342900">
              <a:buFont typeface="Wingdings" pitchFamily="2" charset="2"/>
              <a:buChar char="q"/>
              <a:defRPr/>
            </a:lvl1pPr>
            <a:lvl2pPr marL="742950" indent="-285750">
              <a:buFont typeface="Wingdings" pitchFamily="2" charset="2"/>
              <a:buChar char="§"/>
              <a:defRPr/>
            </a:lvl2pPr>
            <a:lvl3pPr marL="1143000" indent="-228600">
              <a:buFont typeface="Wingdings" pitchFamily="2" charset="2"/>
              <a:buChar char="v"/>
              <a:defRPr/>
            </a:lvl3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fld id="{303250A7-F2AC-4A3A-BAC6-4433188AF404}" type="datetime1">
              <a:rPr lang="en-US" smtClean="0">
                <a:solidFill>
                  <a:srgbClr val="F0A22E">
                    <a:shade val="75000"/>
                  </a:srgbClr>
                </a:solidFill>
              </a:rPr>
              <a:pPr/>
              <a:t>5/4/2018</a:t>
            </a:fld>
            <a:endParaRPr lang="en-US" dirty="0">
              <a:solidFill>
                <a:srgbClr val="F0A22E">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FA84A37A-AFC2-4A01-80A1-FC20F2C0D5B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837344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white"/>
              </a:solidFill>
              <a:latin typeface="Arial" charset="0"/>
              <a:ea typeface="ＭＳ Ｐゴシック" pitchFamily="-65" charset="-128"/>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B8AEBBE-F8B2-42CF-9895-E86A608384EB}" type="datetime1">
              <a:rPr lang="en-US" smtClean="0">
                <a:solidFill>
                  <a:srgbClr val="F0A22E">
                    <a:shade val="75000"/>
                  </a:srgbClr>
                </a:solidFill>
              </a:rPr>
              <a:pPr/>
              <a:t>5/4/2018</a:t>
            </a:fld>
            <a:endParaRPr lang="en-US" dirty="0">
              <a:solidFill>
                <a:srgbClr val="F0A22E">
                  <a:shade val="75000"/>
                </a:srgbClr>
              </a:solidFill>
            </a:endParaRPr>
          </a:p>
        </p:txBody>
      </p:sp>
      <p:sp>
        <p:nvSpPr>
          <p:cNvPr id="11" name="Footer Placeholder 10"/>
          <p:cNvSpPr>
            <a:spLocks noGrp="1"/>
          </p:cNvSpPr>
          <p:nvPr>
            <p:ph type="ftr" sz="quarter" idx="11"/>
          </p:nvPr>
        </p:nvSpPr>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p:txBody>
          <a:bodyPr/>
          <a:lstStyle/>
          <a:p>
            <a:fld id="{52561236-8772-4024-BFEC-3F4465680D22}" type="slidenum">
              <a:rPr lang="en-US" smtClean="0">
                <a:solidFill>
                  <a:srgbClr val="F0A22E">
                    <a:shade val="75000"/>
                  </a:srgbClr>
                </a:solidFill>
              </a:rPr>
              <a:pPr/>
              <a:t>‹#›</a:t>
            </a:fld>
            <a:endParaRPr lang="en-US" dirty="0">
              <a:solidFill>
                <a:srgbClr val="F0A22E">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95513421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lvl1pPr>
              <a:defRPr>
                <a:effectLst/>
              </a:defRPr>
            </a:lvl1pPr>
          </a:lstStyle>
          <a:p>
            <a:r>
              <a:rPr kumimoji="0" lang="en-US" dirty="0" smtClean="0"/>
              <a:t>Click to edit Master title style</a:t>
            </a:r>
            <a:endParaRPr kumimoji="0" lang="en-US" dirty="0"/>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1FAA6B6-10E5-4810-BC9F-DA72D8452E73}" type="datetime1">
              <a:rPr lang="en-US" smtClean="0">
                <a:solidFill>
                  <a:srgbClr val="F0A22E">
                    <a:shade val="75000"/>
                  </a:srgbClr>
                </a:solidFill>
              </a:rPr>
              <a:pPr/>
              <a:t>5/4/2018</a:t>
            </a:fld>
            <a:endParaRPr lang="en-US" dirty="0">
              <a:solidFill>
                <a:srgbClr val="F0A22E">
                  <a:shade val="75000"/>
                </a:srgbClr>
              </a:solidFill>
            </a:endParaRPr>
          </a:p>
        </p:txBody>
      </p:sp>
      <p:sp>
        <p:nvSpPr>
          <p:cNvPr id="10" name="Footer Placeholder 9"/>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55973DB8-EC67-4FFE-BC6B-49D3C7DC5D8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038487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D18D072-EF12-4AA2-BD71-ABC68B06D0E2}" type="datetime1">
              <a:rPr lang="en-US" smtClean="0">
                <a:solidFill>
                  <a:srgbClr val="F0A22E">
                    <a:shade val="75000"/>
                  </a:srgbClr>
                </a:solidFill>
              </a:rPr>
              <a:pPr/>
              <a:t>5/4/2018</a:t>
            </a:fld>
            <a:endParaRPr lang="en-US" dirty="0">
              <a:solidFill>
                <a:srgbClr val="F0A22E">
                  <a:shade val="75000"/>
                </a:srgbClr>
              </a:solidFill>
            </a:endParaRPr>
          </a:p>
        </p:txBody>
      </p:sp>
      <p:sp>
        <p:nvSpPr>
          <p:cNvPr id="6" name="Footer Placeholder 5"/>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C7ECCAAA-646F-4DF8-83F0-075AFD44AC21}" type="slidenum">
              <a:rPr lang="en-US" smtClean="0">
                <a:solidFill>
                  <a:srgbClr val="F0A22E">
                    <a:shade val="75000"/>
                  </a:srgbClr>
                </a:solidFill>
              </a:rPr>
              <a:pPr/>
              <a:t>‹#›</a:t>
            </a:fld>
            <a:endParaRPr lang="en-US" dirty="0">
              <a:solidFill>
                <a:srgbClr val="F0A22E">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1313874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8CDBF60-6CC3-4B74-A60D-3486985E4346}" type="datetime1">
              <a:rPr lang="en-US" smtClean="0">
                <a:solidFill>
                  <a:srgbClr val="F0A22E">
                    <a:shade val="75000"/>
                  </a:srgbClr>
                </a:solidFill>
              </a:rPr>
              <a:pPr/>
              <a:t>5/4/2018</a:t>
            </a:fld>
            <a:endParaRPr lang="en-US" dirty="0">
              <a:solidFill>
                <a:srgbClr val="F0A22E">
                  <a:shade val="75000"/>
                </a:srgbClr>
              </a:solidFill>
            </a:endParaRPr>
          </a:p>
        </p:txBody>
      </p:sp>
      <p:sp>
        <p:nvSpPr>
          <p:cNvPr id="21" name="Footer Placeholder 20"/>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E9C323F5-CCB1-43D0-886A-144EA1480F76}"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123928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714818-984F-4759-BF72-A33BDC1963BD}" type="datetime1">
              <a:rPr lang="en-US" smtClean="0">
                <a:solidFill>
                  <a:srgbClr val="F0A22E">
                    <a:shade val="75000"/>
                  </a:srgbClr>
                </a:solidFill>
              </a:rPr>
              <a:pPr/>
              <a:t>5/4/2018</a:t>
            </a:fld>
            <a:endParaRPr lang="en-US" dirty="0">
              <a:solidFill>
                <a:srgbClr val="F0A22E">
                  <a:shade val="75000"/>
                </a:srgbClr>
              </a:solidFill>
            </a:endParaRPr>
          </a:p>
        </p:txBody>
      </p:sp>
      <p:sp>
        <p:nvSpPr>
          <p:cNvPr id="24" name="Footer Placeholder 23"/>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AE48E017-1562-4B89-8DB7-B2EB4A9846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093716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EA7E191-5F94-4FC1-B823-BD7CABF7FA06}" type="datetime1">
              <a:rPr lang="en-US" smtClean="0">
                <a:solidFill>
                  <a:srgbClr val="F0A22E">
                    <a:shade val="75000"/>
                  </a:srgbClr>
                </a:solidFill>
              </a:rPr>
              <a:pPr/>
              <a:t>5/4/2018</a:t>
            </a:fld>
            <a:endParaRPr lang="en-US" dirty="0">
              <a:solidFill>
                <a:srgbClr val="F0A22E">
                  <a:shade val="75000"/>
                </a:srgbClr>
              </a:solidFill>
            </a:endParaRPr>
          </a:p>
        </p:txBody>
      </p:sp>
      <p:sp>
        <p:nvSpPr>
          <p:cNvPr id="29" name="Footer Placeholder 28"/>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E421C18C-BC21-4E88-A76A-84354B7D2735}"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688679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8856D55-EFBE-4F9B-8A5F-09D42CA22A9B}"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4AAA7753-F670-4F04-8C9F-BAF271A22C98}" type="slidenum">
              <a:rPr lang="en-US" smtClean="0">
                <a:solidFill>
                  <a:srgbClr val="F0A22E">
                    <a:shade val="75000"/>
                  </a:srgbClr>
                </a:solidFill>
              </a:rPr>
              <a:pPr/>
              <a:t>‹#›</a:t>
            </a:fld>
            <a:endParaRPr lang="en-US" dirty="0">
              <a:solidFill>
                <a:srgbClr val="F0A22E">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517017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4F2896D8-968D-411E-9828-85328260CB71}"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750075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DCF83B6F-F574-4B78-8EDC-4A14AAA1B4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687864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defRPr>
                <a:latin typeface="Arial" pitchFamily="34" charset="0"/>
                <a:cs typeface="+mn-cs"/>
              </a:defRPr>
            </a:lvl1pPr>
          </a:lstStyle>
          <a:p>
            <a:pPr>
              <a:defRPr/>
            </a:pPr>
            <a:fld id="{05CB0182-B3DF-4A14-8B4E-14EB8DE391F1}" type="slidenum">
              <a:rPr lang="en-US">
                <a:solidFill>
                  <a:srgbClr val="F0A22E">
                    <a:shade val="75000"/>
                  </a:srgbClr>
                </a:solidFill>
              </a:rPr>
              <a:pPr>
                <a:defRPr/>
              </a:pPr>
              <a:t>‹#›</a:t>
            </a:fld>
            <a:endParaRPr lang="en-US" dirty="0">
              <a:solidFill>
                <a:srgbClr val="F0A22E">
                  <a:shade val="75000"/>
                </a:srgbClr>
              </a:solidFill>
            </a:endParaRPr>
          </a:p>
        </p:txBody>
      </p:sp>
    </p:spTree>
    <p:extLst>
      <p:ext uri="{BB962C8B-B14F-4D97-AF65-F5344CB8AC3E}">
        <p14:creationId xmlns:p14="http://schemas.microsoft.com/office/powerpoint/2010/main" val="2175760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30E2307-1E40-4E12-8716-25BFDA8E7013}" type="datetime1">
              <a:rPr lang="en-US" smtClean="0">
                <a:solidFill>
                  <a:srgbClr val="F0A22E">
                    <a:shade val="75000"/>
                  </a:srgbClr>
                </a:solidFill>
              </a:rPr>
              <a:pPr/>
              <a:t>5/4/2018</a:t>
            </a:fld>
            <a:endParaRPr lang="en-US" dirty="0">
              <a:solidFill>
                <a:srgbClr val="F0A22E">
                  <a:shade val="75000"/>
                </a:srgbClr>
              </a:solidFill>
            </a:endParaRPr>
          </a:p>
        </p:txBody>
      </p:sp>
      <p:sp>
        <p:nvSpPr>
          <p:cNvPr id="2" name="Footer Placeholder 1"/>
          <p:cNvSpPr>
            <a:spLocks noGrp="1"/>
          </p:cNvSpPr>
          <p:nvPr>
            <p:ph type="ftr" sz="quarter" idx="11"/>
          </p:nvPr>
        </p:nvSpPr>
        <p:spPr/>
        <p:txBody>
          <a:bodyPr/>
          <a:lstStyle/>
          <a:p>
            <a:endParaRPr lang="en-US" dirty="0">
              <a:solidFill>
                <a:srgbClr val="F0A22E">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687D7A59-36E2-48B9-B146-C1E59501F63F}"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87672776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lvl1pPr marL="342900" indent="-342900">
              <a:buFont typeface="Wingdings" pitchFamily="2" charset="2"/>
              <a:buChar char="q"/>
              <a:defRPr/>
            </a:lvl1pPr>
            <a:lvl2pPr marL="742950" indent="-285750">
              <a:buFont typeface="Wingdings" pitchFamily="2" charset="2"/>
              <a:buChar char="§"/>
              <a:defRPr/>
            </a:lvl2pPr>
            <a:lvl3pPr marL="1143000" indent="-228600">
              <a:buFont typeface="Wingdings" pitchFamily="2" charset="2"/>
              <a:buChar char="v"/>
              <a:defRPr/>
            </a:lvl3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fld id="{303250A7-F2AC-4A3A-BAC6-4433188AF404}" type="datetime1">
              <a:rPr lang="en-US" smtClean="0">
                <a:solidFill>
                  <a:srgbClr val="F0A22E">
                    <a:shade val="75000"/>
                  </a:srgbClr>
                </a:solidFill>
              </a:rPr>
              <a:pPr/>
              <a:t>5/4/2018</a:t>
            </a:fld>
            <a:endParaRPr lang="en-US" dirty="0">
              <a:solidFill>
                <a:srgbClr val="F0A22E">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FA84A37A-AFC2-4A01-80A1-FC20F2C0D5B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2191669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white"/>
              </a:solidFill>
              <a:latin typeface="Arial" charset="0"/>
              <a:ea typeface="ＭＳ Ｐゴシック" pitchFamily="-65" charset="-128"/>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B8AEBBE-F8B2-42CF-9895-E86A608384EB}" type="datetime1">
              <a:rPr lang="en-US" smtClean="0">
                <a:solidFill>
                  <a:srgbClr val="F0A22E">
                    <a:shade val="75000"/>
                  </a:srgbClr>
                </a:solidFill>
              </a:rPr>
              <a:pPr/>
              <a:t>5/4/2018</a:t>
            </a:fld>
            <a:endParaRPr lang="en-US" dirty="0">
              <a:solidFill>
                <a:srgbClr val="F0A22E">
                  <a:shade val="75000"/>
                </a:srgbClr>
              </a:solidFill>
            </a:endParaRPr>
          </a:p>
        </p:txBody>
      </p:sp>
      <p:sp>
        <p:nvSpPr>
          <p:cNvPr id="11" name="Footer Placeholder 10"/>
          <p:cNvSpPr>
            <a:spLocks noGrp="1"/>
          </p:cNvSpPr>
          <p:nvPr>
            <p:ph type="ftr" sz="quarter" idx="11"/>
          </p:nvPr>
        </p:nvSpPr>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p:txBody>
          <a:bodyPr/>
          <a:lstStyle/>
          <a:p>
            <a:fld id="{52561236-8772-4024-BFEC-3F4465680D22}" type="slidenum">
              <a:rPr lang="en-US" smtClean="0">
                <a:solidFill>
                  <a:srgbClr val="F0A22E">
                    <a:shade val="75000"/>
                  </a:srgbClr>
                </a:solidFill>
              </a:rPr>
              <a:pPr/>
              <a:t>‹#›</a:t>
            </a:fld>
            <a:endParaRPr lang="en-US" dirty="0">
              <a:solidFill>
                <a:srgbClr val="F0A22E">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70147367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lvl1pPr>
              <a:defRPr>
                <a:effectLst/>
              </a:defRPr>
            </a:lvl1pPr>
          </a:lstStyle>
          <a:p>
            <a:r>
              <a:rPr kumimoji="0" lang="en-US" dirty="0" smtClean="0"/>
              <a:t>Click to edit Master title style</a:t>
            </a:r>
            <a:endParaRPr kumimoji="0" lang="en-US" dirty="0"/>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1FAA6B6-10E5-4810-BC9F-DA72D8452E73}" type="datetime1">
              <a:rPr lang="en-US" smtClean="0">
                <a:solidFill>
                  <a:srgbClr val="F0A22E">
                    <a:shade val="75000"/>
                  </a:srgbClr>
                </a:solidFill>
              </a:rPr>
              <a:pPr/>
              <a:t>5/4/2018</a:t>
            </a:fld>
            <a:endParaRPr lang="en-US" dirty="0">
              <a:solidFill>
                <a:srgbClr val="F0A22E">
                  <a:shade val="75000"/>
                </a:srgbClr>
              </a:solidFill>
            </a:endParaRPr>
          </a:p>
        </p:txBody>
      </p:sp>
      <p:sp>
        <p:nvSpPr>
          <p:cNvPr id="10" name="Footer Placeholder 9"/>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55973DB8-EC67-4FFE-BC6B-49D3C7DC5D8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866622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D18D072-EF12-4AA2-BD71-ABC68B06D0E2}" type="datetime1">
              <a:rPr lang="en-US" smtClean="0">
                <a:solidFill>
                  <a:srgbClr val="F0A22E">
                    <a:shade val="75000"/>
                  </a:srgbClr>
                </a:solidFill>
              </a:rPr>
              <a:pPr/>
              <a:t>5/4/2018</a:t>
            </a:fld>
            <a:endParaRPr lang="en-US" dirty="0">
              <a:solidFill>
                <a:srgbClr val="F0A22E">
                  <a:shade val="75000"/>
                </a:srgbClr>
              </a:solidFill>
            </a:endParaRPr>
          </a:p>
        </p:txBody>
      </p:sp>
      <p:sp>
        <p:nvSpPr>
          <p:cNvPr id="6" name="Footer Placeholder 5"/>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C7ECCAAA-646F-4DF8-83F0-075AFD44AC21}" type="slidenum">
              <a:rPr lang="en-US" smtClean="0">
                <a:solidFill>
                  <a:srgbClr val="F0A22E">
                    <a:shade val="75000"/>
                  </a:srgbClr>
                </a:solidFill>
              </a:rPr>
              <a:pPr/>
              <a:t>‹#›</a:t>
            </a:fld>
            <a:endParaRPr lang="en-US" dirty="0">
              <a:solidFill>
                <a:srgbClr val="F0A22E">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3828871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8CDBF60-6CC3-4B74-A60D-3486985E4346}" type="datetime1">
              <a:rPr lang="en-US" smtClean="0">
                <a:solidFill>
                  <a:srgbClr val="F0A22E">
                    <a:shade val="75000"/>
                  </a:srgbClr>
                </a:solidFill>
              </a:rPr>
              <a:pPr/>
              <a:t>5/4/2018</a:t>
            </a:fld>
            <a:endParaRPr lang="en-US" dirty="0">
              <a:solidFill>
                <a:srgbClr val="F0A22E">
                  <a:shade val="75000"/>
                </a:srgbClr>
              </a:solidFill>
            </a:endParaRPr>
          </a:p>
        </p:txBody>
      </p:sp>
      <p:sp>
        <p:nvSpPr>
          <p:cNvPr id="21" name="Footer Placeholder 20"/>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E9C323F5-CCB1-43D0-886A-144EA1480F76}"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8259119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714818-984F-4759-BF72-A33BDC1963BD}" type="datetime1">
              <a:rPr lang="en-US" smtClean="0">
                <a:solidFill>
                  <a:srgbClr val="F0A22E">
                    <a:shade val="75000"/>
                  </a:srgbClr>
                </a:solidFill>
              </a:rPr>
              <a:pPr/>
              <a:t>5/4/2018</a:t>
            </a:fld>
            <a:endParaRPr lang="en-US" dirty="0">
              <a:solidFill>
                <a:srgbClr val="F0A22E">
                  <a:shade val="75000"/>
                </a:srgbClr>
              </a:solidFill>
            </a:endParaRPr>
          </a:p>
        </p:txBody>
      </p:sp>
      <p:sp>
        <p:nvSpPr>
          <p:cNvPr id="24" name="Footer Placeholder 23"/>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AE48E017-1562-4B89-8DB7-B2EB4A9846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30563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EA7E191-5F94-4FC1-B823-BD7CABF7FA06}" type="datetime1">
              <a:rPr lang="en-US" smtClean="0">
                <a:solidFill>
                  <a:srgbClr val="F0A22E">
                    <a:shade val="75000"/>
                  </a:srgbClr>
                </a:solidFill>
              </a:rPr>
              <a:pPr/>
              <a:t>5/4/2018</a:t>
            </a:fld>
            <a:endParaRPr lang="en-US" dirty="0">
              <a:solidFill>
                <a:srgbClr val="F0A22E">
                  <a:shade val="75000"/>
                </a:srgbClr>
              </a:solidFill>
            </a:endParaRPr>
          </a:p>
        </p:txBody>
      </p:sp>
      <p:sp>
        <p:nvSpPr>
          <p:cNvPr id="29" name="Footer Placeholder 28"/>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E421C18C-BC21-4E88-A76A-84354B7D2735}"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047955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8856D55-EFBE-4F9B-8A5F-09D42CA22A9B}"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4AAA7753-F670-4F04-8C9F-BAF271A22C98}" type="slidenum">
              <a:rPr lang="en-US" smtClean="0">
                <a:solidFill>
                  <a:srgbClr val="F0A22E">
                    <a:shade val="75000"/>
                  </a:srgbClr>
                </a:solidFill>
              </a:rPr>
              <a:pPr/>
              <a:t>‹#›</a:t>
            </a:fld>
            <a:endParaRPr lang="en-US" dirty="0">
              <a:solidFill>
                <a:srgbClr val="F0A22E">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2563048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4F2896D8-968D-411E-9828-85328260CB71}"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689766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solidFill>
                  <a:srgbClr val="F0A22E">
                    <a:shade val="75000"/>
                  </a:srgbClr>
                </a:solidFill>
              </a:rPr>
              <a:pPr/>
              <a:t>5/4/2018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DCF83B6F-F574-4B78-8EDC-4A14AAA1B4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1734218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defRPr>
                <a:latin typeface="Arial" pitchFamily="34" charset="0"/>
                <a:cs typeface="+mn-cs"/>
              </a:defRPr>
            </a:lvl1pPr>
          </a:lstStyle>
          <a:p>
            <a:pPr>
              <a:defRPr/>
            </a:pPr>
            <a:fld id="{05CB0182-B3DF-4A14-8B4E-14EB8DE391F1}" type="slidenum">
              <a:rPr lang="en-US">
                <a:solidFill>
                  <a:srgbClr val="F0A22E">
                    <a:shade val="75000"/>
                  </a:srgbClr>
                </a:solidFill>
              </a:rPr>
              <a:pPr>
                <a:defRPr/>
              </a:pPr>
              <a:t>‹#›</a:t>
            </a:fld>
            <a:endParaRPr lang="en-US" dirty="0">
              <a:solidFill>
                <a:srgbClr val="F0A22E">
                  <a:shade val="75000"/>
                </a:srgbClr>
              </a:solidFill>
            </a:endParaRPr>
          </a:p>
        </p:txBody>
      </p:sp>
    </p:spTree>
    <p:extLst>
      <p:ext uri="{BB962C8B-B14F-4D97-AF65-F5344CB8AC3E}">
        <p14:creationId xmlns:p14="http://schemas.microsoft.com/office/powerpoint/2010/main" val="259457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defTabSz="457200" fontAlgn="base">
              <a:spcBef>
                <a:spcPct val="0"/>
              </a:spcBef>
              <a:spcAft>
                <a:spcPct val="0"/>
              </a:spcAft>
            </a:pPr>
            <a:fld id="{9D1D110F-3F4E-48D9-B8AA-5D0E825AFDBA}" type="datetime1">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5/4/2018</a:t>
            </a:fld>
            <a:endParaRPr lang="en-US" dirty="0">
              <a:solidFill>
                <a:srgbClr val="F0A22E">
                  <a:shade val="75000"/>
                </a:srgbClr>
              </a:solidFill>
              <a:latin typeface="Arial" charset="0"/>
              <a:ea typeface="ＭＳ Ｐゴシック" pitchFamily="-65" charset="-128"/>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endParaRPr lang="en-US" dirty="0">
              <a:solidFill>
                <a:srgbClr val="F0A22E">
                  <a:shade val="75000"/>
                </a:srgbClr>
              </a:solidFill>
              <a:latin typeface="Arial" charset="0"/>
              <a:ea typeface="ＭＳ Ｐゴシック" pitchFamily="-65" charset="-128"/>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fld id="{F7968355-2378-41FA-8CC4-3B1A88165FB4}" type="slidenum">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a:t>
            </a:fld>
            <a:endParaRPr lang="en-US" dirty="0">
              <a:solidFill>
                <a:srgbClr val="F0A22E">
                  <a:shade val="75000"/>
                </a:srgbClr>
              </a:solidFill>
              <a:latin typeface="Arial" charset="0"/>
              <a:ea typeface="ＭＳ Ｐゴシック" pitchFamily="-65" charset="-128"/>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3522212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8" r:id="rId12"/>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defTabSz="457200" fontAlgn="base">
              <a:spcBef>
                <a:spcPct val="0"/>
              </a:spcBef>
              <a:spcAft>
                <a:spcPct val="0"/>
              </a:spcAft>
            </a:pPr>
            <a:fld id="{9D1D110F-3F4E-48D9-B8AA-5D0E825AFDBA}" type="datetime1">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5/4/2018</a:t>
            </a:fld>
            <a:endParaRPr lang="en-US" dirty="0">
              <a:solidFill>
                <a:srgbClr val="F0A22E">
                  <a:shade val="75000"/>
                </a:srgbClr>
              </a:solidFill>
              <a:latin typeface="Arial" charset="0"/>
              <a:ea typeface="ＭＳ Ｐゴシック" pitchFamily="-65" charset="-128"/>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endParaRPr lang="en-US" dirty="0">
              <a:solidFill>
                <a:srgbClr val="F0A22E">
                  <a:shade val="75000"/>
                </a:srgbClr>
              </a:solidFill>
              <a:latin typeface="Arial" charset="0"/>
              <a:ea typeface="ＭＳ Ｐゴシック" pitchFamily="-65" charset="-128"/>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fld id="{F7968355-2378-41FA-8CC4-3B1A88165FB4}" type="slidenum">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a:t>
            </a:fld>
            <a:endParaRPr lang="en-US" dirty="0">
              <a:solidFill>
                <a:srgbClr val="F0A22E">
                  <a:shade val="75000"/>
                </a:srgbClr>
              </a:solidFill>
              <a:latin typeface="Arial" charset="0"/>
              <a:ea typeface="ＭＳ Ｐゴシック" pitchFamily="-65" charset="-128"/>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8217554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defTabSz="457200" fontAlgn="base">
              <a:spcBef>
                <a:spcPct val="0"/>
              </a:spcBef>
              <a:spcAft>
                <a:spcPct val="0"/>
              </a:spcAft>
            </a:pPr>
            <a:fld id="{9D1D110F-3F4E-48D9-B8AA-5D0E825AFDBA}" type="datetime1">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5/4/2018</a:t>
            </a:fld>
            <a:endParaRPr lang="en-US" dirty="0">
              <a:solidFill>
                <a:srgbClr val="F0A22E">
                  <a:shade val="75000"/>
                </a:srgbClr>
              </a:solidFill>
              <a:latin typeface="Arial" charset="0"/>
              <a:ea typeface="ＭＳ Ｐゴシック" pitchFamily="-65" charset="-128"/>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endParaRPr lang="en-US" dirty="0">
              <a:solidFill>
                <a:srgbClr val="F0A22E">
                  <a:shade val="75000"/>
                </a:srgbClr>
              </a:solidFill>
              <a:latin typeface="Arial" charset="0"/>
              <a:ea typeface="ＭＳ Ｐゴシック" pitchFamily="-65" charset="-128"/>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fld id="{F7968355-2378-41FA-8CC4-3B1A88165FB4}" type="slidenum">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a:t>
            </a:fld>
            <a:endParaRPr lang="en-US" dirty="0">
              <a:solidFill>
                <a:srgbClr val="F0A22E">
                  <a:shade val="75000"/>
                </a:srgbClr>
              </a:solidFill>
              <a:latin typeface="Arial" charset="0"/>
              <a:ea typeface="ＭＳ Ｐゴシック" pitchFamily="-65" charset="-128"/>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15211850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cdc.gov/niosh/topics/ptd/"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png"/><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26905" y="4638656"/>
            <a:ext cx="5188227" cy="1655762"/>
          </a:xfrm>
        </p:spPr>
        <p:txBody>
          <a:bodyPr/>
          <a:lstStyle/>
          <a:p>
            <a:r>
              <a:rPr lang="en-US" sz="4000" dirty="0"/>
              <a:t>Mike Toole</a:t>
            </a:r>
            <a:r>
              <a:rPr lang="en-US" dirty="0"/>
              <a:t>, </a:t>
            </a:r>
            <a:r>
              <a:rPr lang="en-US" dirty="0" smtClean="0"/>
              <a:t>PhD, PE</a:t>
            </a:r>
            <a:r>
              <a:rPr lang="en-US" dirty="0"/>
              <a:t>, F.ASCE</a:t>
            </a:r>
          </a:p>
          <a:p>
            <a:r>
              <a:rPr lang="en-US" dirty="0" smtClean="0"/>
              <a:t>Dean, College of Engineering</a:t>
            </a:r>
          </a:p>
          <a:p>
            <a:r>
              <a:rPr lang="en-US" dirty="0" smtClean="0"/>
              <a:t>Professor, Civil &amp; Env. Engineering</a:t>
            </a:r>
          </a:p>
        </p:txBody>
      </p:sp>
      <p:sp>
        <p:nvSpPr>
          <p:cNvPr id="4" name="TextBox 3"/>
          <p:cNvSpPr txBox="1"/>
          <p:nvPr/>
        </p:nvSpPr>
        <p:spPr>
          <a:xfrm>
            <a:off x="144257" y="2707328"/>
            <a:ext cx="8999743" cy="1077218"/>
          </a:xfrm>
          <a:prstGeom prst="rect">
            <a:avLst/>
          </a:prstGeom>
          <a:noFill/>
        </p:spPr>
        <p:txBody>
          <a:bodyPr wrap="square" rtlCol="0">
            <a:spAutoFit/>
          </a:bodyPr>
          <a:lstStyle/>
          <a:p>
            <a:pPr algn="ctr"/>
            <a:r>
              <a:rPr lang="en-US" sz="3200" dirty="0" smtClean="0"/>
              <a:t>Maumee Valley </a:t>
            </a:r>
            <a:r>
              <a:rPr lang="en-US" sz="3200" dirty="0" err="1" smtClean="0"/>
              <a:t>OSPE</a:t>
            </a:r>
            <a:endParaRPr lang="en-US" sz="3200" dirty="0"/>
          </a:p>
          <a:p>
            <a:pPr algn="ctr"/>
            <a:r>
              <a:rPr lang="en-US" sz="3200" dirty="0" smtClean="0"/>
              <a:t>May</a:t>
            </a:r>
            <a:r>
              <a:rPr lang="en-US" sz="3200" dirty="0" smtClean="0"/>
              <a:t> 15</a:t>
            </a:r>
            <a:r>
              <a:rPr lang="en-US" sz="3200" dirty="0" smtClean="0"/>
              <a:t>, </a:t>
            </a:r>
            <a:r>
              <a:rPr lang="en-US" sz="3200" dirty="0"/>
              <a:t>2018</a:t>
            </a:r>
          </a:p>
        </p:txBody>
      </p:sp>
      <p:sp>
        <p:nvSpPr>
          <p:cNvPr id="7" name="TextBox 6"/>
          <p:cNvSpPr txBox="1"/>
          <p:nvPr/>
        </p:nvSpPr>
        <p:spPr>
          <a:xfrm>
            <a:off x="1" y="417778"/>
            <a:ext cx="9143999" cy="1754326"/>
          </a:xfrm>
          <a:prstGeom prst="rect">
            <a:avLst/>
          </a:prstGeom>
          <a:noFill/>
        </p:spPr>
        <p:txBody>
          <a:bodyPr wrap="square" rtlCol="0">
            <a:spAutoFit/>
          </a:bodyPr>
          <a:lstStyle/>
          <a:p>
            <a:pPr algn="ctr"/>
            <a:r>
              <a:rPr lang="en-US" sz="5400" dirty="0"/>
              <a:t>the Triple Bottom Line in </a:t>
            </a:r>
            <a:r>
              <a:rPr lang="en-US" sz="5400" dirty="0" smtClean="0"/>
              <a:t>Capital Projects</a:t>
            </a:r>
            <a:endParaRPr lang="en-US" sz="5400" dirty="0"/>
          </a:p>
        </p:txBody>
      </p:sp>
      <p:pic>
        <p:nvPicPr>
          <p:cNvPr id="1026" name="Picture 2" descr="Image result for university of toledo college of engineering logo downlo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257" y="4783644"/>
            <a:ext cx="2512969" cy="1510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085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183" y="279779"/>
            <a:ext cx="8686800" cy="838200"/>
          </a:xfrm>
        </p:spPr>
        <p:txBody>
          <a:bodyPr>
            <a:normAutofit/>
          </a:bodyPr>
          <a:lstStyle/>
          <a:p>
            <a:r>
              <a:rPr lang="en-US" sz="4000" dirty="0" smtClean="0"/>
              <a:t>Overview</a:t>
            </a:r>
            <a:endParaRPr lang="en-US" sz="4000" dirty="0"/>
          </a:p>
        </p:txBody>
      </p:sp>
      <p:sp>
        <p:nvSpPr>
          <p:cNvPr id="3" name="Content Placeholder 2"/>
          <p:cNvSpPr>
            <a:spLocks noGrp="1"/>
          </p:cNvSpPr>
          <p:nvPr>
            <p:ph idx="1"/>
          </p:nvPr>
        </p:nvSpPr>
        <p:spPr>
          <a:xfrm>
            <a:off x="292608" y="1205949"/>
            <a:ext cx="4645152" cy="5031078"/>
          </a:xfrm>
        </p:spPr>
        <p:txBody>
          <a:bodyPr>
            <a:normAutofit/>
          </a:bodyPr>
          <a:lstStyle/>
          <a:p>
            <a:r>
              <a:rPr lang="en-US" sz="2800" b="1" dirty="0" smtClean="0"/>
              <a:t>Triple Bottom Line and Social Sustainability</a:t>
            </a:r>
          </a:p>
          <a:p>
            <a:r>
              <a:rPr lang="en-US" sz="2800" b="1" dirty="0"/>
              <a:t>I</a:t>
            </a:r>
            <a:r>
              <a:rPr lang="en-US" sz="2800" b="1" dirty="0" smtClean="0"/>
              <a:t>mproving Site Safety requires Integrated </a:t>
            </a:r>
            <a:r>
              <a:rPr lang="en-US" sz="2800" b="1" dirty="0"/>
              <a:t>D</a:t>
            </a:r>
            <a:r>
              <a:rPr lang="en-US" sz="2800" b="1" dirty="0" smtClean="0"/>
              <a:t>esign and Construction</a:t>
            </a:r>
          </a:p>
          <a:p>
            <a:r>
              <a:rPr lang="en-US" sz="2800" b="1" dirty="0" smtClean="0"/>
              <a:t>PtD Concept and Benefits</a:t>
            </a:r>
            <a:endParaRPr lang="en-US" sz="2800" b="1" dirty="0"/>
          </a:p>
          <a:p>
            <a:r>
              <a:rPr lang="en-US" sz="2800" b="1" dirty="0" smtClean="0"/>
              <a:t>Examples</a:t>
            </a:r>
            <a:endParaRPr lang="en-US" sz="2800" b="1" dirty="0"/>
          </a:p>
          <a:p>
            <a:r>
              <a:rPr lang="en-US" sz="2800" b="1" dirty="0" smtClean="0"/>
              <a:t>Processes and Tools</a:t>
            </a:r>
            <a:endParaRPr lang="en-US" sz="2800" b="1" dirty="0"/>
          </a:p>
          <a:p>
            <a:r>
              <a:rPr lang="en-US" sz="2800" b="1" dirty="0"/>
              <a:t>Moving forward </a:t>
            </a:r>
            <a:r>
              <a:rPr lang="en-US" sz="2800" b="1" dirty="0" smtClean="0"/>
              <a:t>in </a:t>
            </a:r>
            <a:r>
              <a:rPr lang="en-US" sz="2800" b="1" dirty="0" smtClean="0"/>
              <a:t>your organization</a:t>
            </a:r>
            <a:endParaRPr lang="en-US" sz="2800" b="1"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816" y="2438400"/>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9434" y="3358627"/>
            <a:ext cx="1168854" cy="782742"/>
          </a:xfrm>
          <a:prstGeom prst="rect">
            <a:avLst/>
          </a:prstGeom>
          <a:noFill/>
        </p:spPr>
      </p:pic>
      <p:sp>
        <p:nvSpPr>
          <p:cNvPr id="12" name="Text Box 9"/>
          <p:cNvSpPr txBox="1">
            <a:spLocks noChangeArrowheads="1"/>
          </p:cNvSpPr>
          <p:nvPr/>
        </p:nvSpPr>
        <p:spPr bwMode="auto">
          <a:xfrm>
            <a:off x="5312065" y="4638787"/>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7638288" y="3102595"/>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6467856" y="2627107"/>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5123354" y="3322051"/>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7086600" y="4572000"/>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5151120" y="1127077"/>
            <a:ext cx="3803904" cy="1323439"/>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Prevention through Design</a:t>
            </a:r>
          </a:p>
          <a:p>
            <a:pPr algn="ctr">
              <a:spcBef>
                <a:spcPct val="50000"/>
              </a:spcBef>
            </a:pPr>
            <a:r>
              <a:rPr lang="en-US" sz="2000" b="1" dirty="0" smtClean="0">
                <a:solidFill>
                  <a:srgbClr val="FF0000"/>
                </a:solidFill>
                <a:latin typeface="Myriad Pro"/>
              </a:rPr>
              <a:t> =  Design for Safety </a:t>
            </a:r>
          </a:p>
          <a:p>
            <a:pPr algn="ctr">
              <a:spcBef>
                <a:spcPct val="50000"/>
              </a:spcBef>
            </a:pPr>
            <a:r>
              <a:rPr lang="en-US" sz="2000" b="1" dirty="0" smtClean="0">
                <a:solidFill>
                  <a:srgbClr val="FF0000"/>
                </a:solidFill>
                <a:latin typeface="Myriad Pro"/>
              </a:rPr>
              <a:t>=  Safety by Design </a:t>
            </a:r>
            <a:endParaRPr lang="en-US" sz="2000" b="1" i="1" dirty="0">
              <a:solidFill>
                <a:srgbClr val="FF0000"/>
              </a:solidFill>
              <a:latin typeface="Myriad Pro"/>
            </a:endParaRPr>
          </a:p>
        </p:txBody>
      </p:sp>
    </p:spTree>
    <p:extLst>
      <p:ext uri="{BB962C8B-B14F-4D97-AF65-F5344CB8AC3E}">
        <p14:creationId xmlns:p14="http://schemas.microsoft.com/office/powerpoint/2010/main" val="116617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348" y="102797"/>
            <a:ext cx="8401878" cy="1169411"/>
          </a:xfrm>
        </p:spPr>
        <p:txBody>
          <a:bodyPr>
            <a:normAutofit/>
          </a:bodyPr>
          <a:lstStyle/>
          <a:p>
            <a:r>
              <a:rPr lang="en-US" sz="4000" dirty="0" smtClean="0"/>
              <a:t>Triple Bottom Line</a:t>
            </a:r>
            <a:endParaRPr lang="en-US" sz="4000" dirty="0"/>
          </a:p>
        </p:txBody>
      </p:sp>
      <p:sp>
        <p:nvSpPr>
          <p:cNvPr id="6" name="Content Placeholder 5"/>
          <p:cNvSpPr>
            <a:spLocks noGrp="1"/>
          </p:cNvSpPr>
          <p:nvPr>
            <p:ph idx="1"/>
          </p:nvPr>
        </p:nvSpPr>
        <p:spPr>
          <a:xfrm>
            <a:off x="99391" y="1272208"/>
            <a:ext cx="4644887" cy="4820533"/>
          </a:xfrm>
        </p:spPr>
        <p:txBody>
          <a:bodyPr>
            <a:normAutofit fontScale="92500" lnSpcReduction="10000"/>
          </a:bodyPr>
          <a:lstStyle/>
          <a:p>
            <a:pPr marL="0" indent="0">
              <a:buNone/>
            </a:pPr>
            <a:r>
              <a:rPr lang="en-US" dirty="0"/>
              <a:t>“All businesses can and must help society achieve three goals that are linked – </a:t>
            </a:r>
            <a:r>
              <a:rPr lang="en-US" b="1" dirty="0"/>
              <a:t>economic</a:t>
            </a:r>
            <a:r>
              <a:rPr lang="en-US" dirty="0"/>
              <a:t> prosperity, </a:t>
            </a:r>
            <a:r>
              <a:rPr lang="en-US" b="1" dirty="0"/>
              <a:t>environmental</a:t>
            </a:r>
            <a:r>
              <a:rPr lang="en-US" dirty="0"/>
              <a:t> protection and </a:t>
            </a:r>
            <a:r>
              <a:rPr lang="en-US" b="1" dirty="0"/>
              <a:t>social</a:t>
            </a:r>
            <a:r>
              <a:rPr lang="en-US" dirty="0"/>
              <a:t> equity.”</a:t>
            </a:r>
            <a:endParaRPr lang="en-US" dirty="0" smtClean="0"/>
          </a:p>
          <a:p>
            <a:pPr marL="0" indent="0">
              <a:buNone/>
            </a:pPr>
            <a:endParaRPr lang="en-US" dirty="0"/>
          </a:p>
          <a:p>
            <a:endParaRPr lang="en-US" dirty="0" smtClean="0"/>
          </a:p>
          <a:p>
            <a:endParaRPr lang="en-US" dirty="0" smtClean="0"/>
          </a:p>
          <a:p>
            <a:pPr marL="0" indent="0">
              <a:buNone/>
            </a:pPr>
            <a:r>
              <a:rPr lang="en-US" sz="1600" dirty="0"/>
              <a:t>http://blueandgreentomorrow.com/features/book-review-cannibals-with-forks-john-elkington-1999/</a:t>
            </a:r>
          </a:p>
        </p:txBody>
      </p:sp>
      <p:pic>
        <p:nvPicPr>
          <p:cNvPr id="1026" name="Picture 2" descr="Image result for image of cover of Elkington, J., “Cannibals with Forks: the Triple Bottom Line of 21st Century Business”, Capstone, 1997"/>
          <p:cNvPicPr>
            <a:picLocks noChangeAspect="1" noChangeArrowheads="1"/>
          </p:cNvPicPr>
          <p:nvPr/>
        </p:nvPicPr>
        <p:blipFill rotWithShape="1">
          <a:blip r:embed="rId2">
            <a:extLst>
              <a:ext uri="{28A0092B-C50C-407E-A947-70E740481C1C}">
                <a14:useLocalDpi xmlns:a14="http://schemas.microsoft.com/office/drawing/2010/main" val="0"/>
              </a:ext>
            </a:extLst>
          </a:blip>
          <a:srcRect t="10664" b="-10664"/>
          <a:stretch/>
        </p:blipFill>
        <p:spPr bwMode="auto">
          <a:xfrm>
            <a:off x="4843670" y="1100349"/>
            <a:ext cx="4300330" cy="643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233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61506" y="293427"/>
            <a:ext cx="8782493" cy="838200"/>
          </a:xfrm>
        </p:spPr>
        <p:txBody>
          <a:bodyPr>
            <a:noAutofit/>
          </a:bodyPr>
          <a:lstStyle/>
          <a:p>
            <a:r>
              <a:rPr lang="en-US" sz="3200" dirty="0"/>
              <a:t>Sustainability and the Triple Bottom Line</a:t>
            </a:r>
            <a:endParaRPr lang="en-US" sz="3200" dirty="0" smtClean="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497261"/>
            <a:ext cx="9144000" cy="536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364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426" y="59635"/>
            <a:ext cx="8832574" cy="1153877"/>
          </a:xfrm>
        </p:spPr>
        <p:txBody>
          <a:bodyPr>
            <a:normAutofit/>
          </a:bodyPr>
          <a:lstStyle/>
          <a:p>
            <a:r>
              <a:rPr lang="en-US" sz="4000" dirty="0"/>
              <a:t>Social</a:t>
            </a:r>
            <a:r>
              <a:rPr lang="en-US" sz="4000" dirty="0" smtClean="0"/>
              <a:t> sustainability</a:t>
            </a:r>
            <a:endParaRPr lang="en-US" sz="4000" dirty="0"/>
          </a:p>
        </p:txBody>
      </p:sp>
      <p:sp>
        <p:nvSpPr>
          <p:cNvPr id="3" name="Content Placeholder 2"/>
          <p:cNvSpPr>
            <a:spLocks noGrp="1"/>
          </p:cNvSpPr>
          <p:nvPr>
            <p:ph idx="1"/>
          </p:nvPr>
        </p:nvSpPr>
        <p:spPr>
          <a:xfrm>
            <a:off x="79513" y="1213512"/>
            <a:ext cx="5088835" cy="5392004"/>
          </a:xfrm>
        </p:spPr>
        <p:txBody>
          <a:bodyPr>
            <a:normAutofit/>
          </a:bodyPr>
          <a:lstStyle/>
          <a:p>
            <a:r>
              <a:rPr lang="en-US" b="1" dirty="0" smtClean="0"/>
              <a:t>Definition of Sustainable Development in Brundtland Commission Report </a:t>
            </a:r>
            <a:r>
              <a:rPr lang="en-US" b="1" dirty="0"/>
              <a:t>(1987</a:t>
            </a:r>
            <a:r>
              <a:rPr lang="en-US" b="1" dirty="0" smtClean="0"/>
              <a:t>) </a:t>
            </a:r>
          </a:p>
          <a:p>
            <a:r>
              <a:rPr lang="en-US" b="1" dirty="0" smtClean="0"/>
              <a:t>Focus on people as much as on the environment</a:t>
            </a:r>
            <a:endParaRPr lang="en-US" b="1" dirty="0"/>
          </a:p>
          <a:p>
            <a:pPr lvl="1"/>
            <a:r>
              <a:rPr lang="en-US" sz="3200" b="1" dirty="0"/>
              <a:t>Meet the needs of people who can’t speak for themselves</a:t>
            </a:r>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5</a:t>
            </a:fld>
            <a:endParaRPr lang="en-US" dirty="0">
              <a:solidFill>
                <a:srgbClr val="F0A22E">
                  <a:shade val="75000"/>
                </a:srgbClr>
              </a:solidFill>
            </a:endParaRPr>
          </a:p>
        </p:txBody>
      </p:sp>
      <p:pic>
        <p:nvPicPr>
          <p:cNvPr id="6" name="Content Placeholder 3"/>
          <p:cNvPicPr>
            <a:picLocks noChangeAspect="1"/>
          </p:cNvPicPr>
          <p:nvPr/>
        </p:nvPicPr>
        <p:blipFill>
          <a:blip r:embed="rId3"/>
          <a:stretch>
            <a:fillRect/>
          </a:stretch>
        </p:blipFill>
        <p:spPr>
          <a:xfrm>
            <a:off x="5256551" y="1111337"/>
            <a:ext cx="3887449" cy="5746663"/>
          </a:xfrm>
          <a:prstGeom prst="rect">
            <a:avLst/>
          </a:prstGeom>
        </p:spPr>
      </p:pic>
    </p:spTree>
    <p:extLst>
      <p:ext uri="{BB962C8B-B14F-4D97-AF65-F5344CB8AC3E}">
        <p14:creationId xmlns:p14="http://schemas.microsoft.com/office/powerpoint/2010/main" val="362113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38" y="260051"/>
            <a:ext cx="7332531" cy="778015"/>
          </a:xfrm>
        </p:spPr>
        <p:txBody>
          <a:bodyPr>
            <a:noAutofit/>
          </a:bodyPr>
          <a:lstStyle/>
          <a:p>
            <a:pPr marL="457200" lvl="1"/>
            <a:r>
              <a:rPr lang="en-US" sz="4000" dirty="0">
                <a:latin typeface="+mj-lt"/>
              </a:rPr>
              <a:t>Sustainable Development</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6</a:t>
            </a:fld>
            <a:endParaRPr lang="en-US" dirty="0">
              <a:solidFill>
                <a:srgbClr val="F0A22E">
                  <a:shade val="75000"/>
                </a:srgbClr>
              </a:solidFill>
            </a:endParaRPr>
          </a:p>
        </p:txBody>
      </p:sp>
      <p:pic>
        <p:nvPicPr>
          <p:cNvPr id="307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467598"/>
            <a:ext cx="4378411" cy="4515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457922" y="1241338"/>
            <a:ext cx="4650748" cy="4893647"/>
          </a:xfrm>
          <a:prstGeom prst="rect">
            <a:avLst/>
          </a:prstGeom>
          <a:noFill/>
        </p:spPr>
        <p:txBody>
          <a:bodyPr wrap="square" rtlCol="0">
            <a:spAutoFit/>
          </a:bodyPr>
          <a:lstStyle/>
          <a:p>
            <a:r>
              <a:rPr lang="en-US" sz="3200" dirty="0"/>
              <a:t>Design and construction that doesn’t unfairly affect people who are not at the </a:t>
            </a:r>
            <a:r>
              <a:rPr lang="en-US" sz="3200" dirty="0" smtClean="0"/>
              <a:t>table</a:t>
            </a:r>
            <a:endParaRPr lang="en-US" sz="3200" dirty="0"/>
          </a:p>
          <a:p>
            <a:endParaRPr lang="en-US" sz="3200" dirty="0" smtClean="0"/>
          </a:p>
          <a:p>
            <a:endParaRPr lang="en-US" sz="3200" dirty="0"/>
          </a:p>
          <a:p>
            <a:r>
              <a:rPr lang="en-US" sz="2000" dirty="0"/>
              <a:t>Further reading:</a:t>
            </a:r>
          </a:p>
          <a:p>
            <a:r>
              <a:rPr lang="en-US" sz="2000" dirty="0"/>
              <a:t>Toole, T. M. and G. Carpenter (2013).  “Prevention through Design as a Path Towards Social Sustainability.” </a:t>
            </a:r>
            <a:r>
              <a:rPr lang="en-US" sz="2000" i="1" dirty="0"/>
              <a:t> ASCE Journal of Architectural Engineering </a:t>
            </a:r>
            <a:r>
              <a:rPr lang="en-US" sz="2000" dirty="0"/>
              <a:t>19(3):169-173.</a:t>
            </a:r>
          </a:p>
        </p:txBody>
      </p:sp>
    </p:spTree>
    <p:extLst>
      <p:ext uri="{BB962C8B-B14F-4D97-AF65-F5344CB8AC3E}">
        <p14:creationId xmlns:p14="http://schemas.microsoft.com/office/powerpoint/2010/main" val="346928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940" y="356731"/>
            <a:ext cx="8686800" cy="628650"/>
          </a:xfrm>
        </p:spPr>
        <p:txBody>
          <a:bodyPr>
            <a:noAutofit/>
          </a:bodyPr>
          <a:lstStyle/>
          <a:p>
            <a:r>
              <a:rPr lang="en-US" sz="4000" dirty="0" smtClean="0"/>
              <a:t>Social Sustainability issues</a:t>
            </a:r>
            <a:endParaRPr lang="en-US" sz="4000" dirty="0"/>
          </a:p>
        </p:txBody>
      </p:sp>
      <p:sp>
        <p:nvSpPr>
          <p:cNvPr id="3" name="Content Placeholder 2"/>
          <p:cNvSpPr>
            <a:spLocks noGrp="1"/>
          </p:cNvSpPr>
          <p:nvPr>
            <p:ph idx="1"/>
          </p:nvPr>
        </p:nvSpPr>
        <p:spPr>
          <a:xfrm>
            <a:off x="304800" y="1245704"/>
            <a:ext cx="8686800" cy="5475135"/>
          </a:xfrm>
        </p:spPr>
        <p:txBody>
          <a:bodyPr>
            <a:normAutofit/>
          </a:bodyPr>
          <a:lstStyle/>
          <a:p>
            <a:r>
              <a:rPr lang="en-US" dirty="0" smtClean="0"/>
              <a:t>How will we convince all stakeholders that our project will not unfairly </a:t>
            </a:r>
            <a:r>
              <a:rPr lang="en-US" dirty="0"/>
              <a:t>affect people who are not at the </a:t>
            </a:r>
            <a:r>
              <a:rPr lang="en-US" dirty="0" smtClean="0"/>
              <a:t>table during the concept development, design and construction planning?</a:t>
            </a:r>
          </a:p>
          <a:p>
            <a:pPr lvl="1"/>
            <a:r>
              <a:rPr lang="en-US" sz="2400" dirty="0"/>
              <a:t>Building occupants</a:t>
            </a:r>
          </a:p>
          <a:p>
            <a:pPr lvl="1"/>
            <a:r>
              <a:rPr lang="en-US" sz="2400" dirty="0"/>
              <a:t>Nearby residents</a:t>
            </a:r>
          </a:p>
          <a:p>
            <a:pPr lvl="1"/>
            <a:r>
              <a:rPr lang="en-US" sz="2400" dirty="0" smtClean="0"/>
              <a:t>Local </a:t>
            </a:r>
            <a:r>
              <a:rPr lang="en-US" sz="2400" dirty="0"/>
              <a:t>politicians and regulators</a:t>
            </a:r>
          </a:p>
          <a:p>
            <a:pPr lvl="1"/>
            <a:r>
              <a:rPr lang="en-US" sz="2400" dirty="0" smtClean="0"/>
              <a:t>Our </a:t>
            </a:r>
            <a:r>
              <a:rPr lang="en-US" sz="2400" dirty="0"/>
              <a:t>employees</a:t>
            </a:r>
          </a:p>
          <a:p>
            <a:pPr lvl="1"/>
            <a:r>
              <a:rPr lang="en-US" sz="2400" dirty="0"/>
              <a:t>Construction workers</a:t>
            </a:r>
          </a:p>
          <a:p>
            <a:pPr lvl="1"/>
            <a:r>
              <a:rPr lang="en-US" sz="2400" dirty="0"/>
              <a:t>Maintenance workers</a:t>
            </a:r>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7</a:t>
            </a:fld>
            <a:endParaRPr lang="en-US" dirty="0">
              <a:solidFill>
                <a:srgbClr val="F0A22E">
                  <a:shade val="75000"/>
                </a:srgbClr>
              </a:solidFill>
            </a:endParaRPr>
          </a:p>
        </p:txBody>
      </p:sp>
    </p:spTree>
    <p:extLst>
      <p:ext uri="{BB962C8B-B14F-4D97-AF65-F5344CB8AC3E}">
        <p14:creationId xmlns:p14="http://schemas.microsoft.com/office/powerpoint/2010/main" val="115392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7423" y="259309"/>
            <a:ext cx="8814179" cy="967853"/>
          </a:xfrm>
        </p:spPr>
        <p:txBody>
          <a:bodyPr>
            <a:normAutofit/>
          </a:bodyPr>
          <a:lstStyle/>
          <a:p>
            <a:r>
              <a:rPr lang="en-US" dirty="0" smtClean="0"/>
              <a:t>Annual </a:t>
            </a:r>
            <a:r>
              <a:rPr lang="en-US" dirty="0"/>
              <a:t>Construction Accidents in U.S.</a:t>
            </a:r>
          </a:p>
        </p:txBody>
      </p:sp>
      <p:sp>
        <p:nvSpPr>
          <p:cNvPr id="2" name="Content Placeholder 1"/>
          <p:cNvSpPr>
            <a:spLocks noGrp="1"/>
          </p:cNvSpPr>
          <p:nvPr>
            <p:ph sz="quarter" idx="1"/>
          </p:nvPr>
        </p:nvSpPr>
        <p:spPr>
          <a:xfrm>
            <a:off x="304800" y="1091823"/>
            <a:ext cx="8686800" cy="4988305"/>
          </a:xfrm>
        </p:spPr>
        <p:txBody>
          <a:bodyPr>
            <a:normAutofit/>
          </a:bodyPr>
          <a:lstStyle/>
          <a:p>
            <a:r>
              <a:rPr lang="en-US" b="1" dirty="0" smtClean="0"/>
              <a:t>Nearly 200,000 serious injuries</a:t>
            </a:r>
          </a:p>
          <a:p>
            <a:r>
              <a:rPr lang="en-US" b="1" dirty="0" smtClean="0"/>
              <a:t>1,000+ deaths</a:t>
            </a:r>
            <a:endParaRPr lang="en-US" b="1" dirty="0"/>
          </a:p>
        </p:txBody>
      </p:sp>
      <p:pic>
        <p:nvPicPr>
          <p:cNvPr id="4" name="Picture 4" descr="osh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24553"/>
            <a:ext cx="2852382" cy="3133449"/>
          </a:xfrm>
          <a:prstGeom prst="rect">
            <a:avLst/>
          </a:prstGeom>
          <a:noFill/>
          <a:ln w="9525">
            <a:noFill/>
            <a:miter lim="800000"/>
            <a:headEnd/>
            <a:tailEnd/>
          </a:ln>
        </p:spPr>
      </p:pic>
      <p:pic>
        <p:nvPicPr>
          <p:cNvPr id="5" name="Picture 9" descr="os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2971802" y="2743200"/>
            <a:ext cx="3457575" cy="4114800"/>
          </a:xfrm>
          <a:prstGeom prst="rect">
            <a:avLst/>
          </a:prstGeom>
        </p:spPr>
      </p:pic>
      <p:pic>
        <p:nvPicPr>
          <p:cNvPr id="6" name="Picture 5" descr="osh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279" y="3698339"/>
            <a:ext cx="2606722" cy="3159663"/>
          </a:xfrm>
          <a:prstGeom prst="rect">
            <a:avLst/>
          </a:prstGeom>
          <a:noFill/>
          <a:ln w="9525">
            <a:noFill/>
            <a:miter lim="800000"/>
            <a:headEnd/>
            <a:tailEnd/>
          </a:ln>
        </p:spPr>
      </p:pic>
    </p:spTree>
    <p:extLst>
      <p:ext uri="{BB962C8B-B14F-4D97-AF65-F5344CB8AC3E}">
        <p14:creationId xmlns:p14="http://schemas.microsoft.com/office/powerpoint/2010/main" val="242043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69843" y="362970"/>
            <a:ext cx="7438990" cy="838200"/>
          </a:xfrm>
        </p:spPr>
        <p:txBody>
          <a:bodyPr/>
          <a:lstStyle/>
          <a:p>
            <a:r>
              <a:rPr lang="en-US" dirty="0" smtClean="0"/>
              <a:t>Design-safety links</a:t>
            </a:r>
          </a:p>
        </p:txBody>
      </p:sp>
      <p:sp>
        <p:nvSpPr>
          <p:cNvPr id="5123" name="Rectangle 3"/>
          <p:cNvSpPr>
            <a:spLocks noGrp="1" noChangeArrowheads="1"/>
          </p:cNvSpPr>
          <p:nvPr>
            <p:ph idx="1"/>
          </p:nvPr>
        </p:nvSpPr>
        <p:spPr>
          <a:xfrm>
            <a:off x="192157" y="1417638"/>
            <a:ext cx="8872330" cy="3763962"/>
          </a:xfrm>
        </p:spPr>
        <p:txBody>
          <a:bodyPr>
            <a:normAutofit/>
          </a:bodyPr>
          <a:lstStyle/>
          <a:p>
            <a:pPr>
              <a:spcAft>
                <a:spcPts val="600"/>
              </a:spcAft>
            </a:pPr>
            <a:r>
              <a:rPr lang="en-US" sz="2800" b="1" dirty="0">
                <a:solidFill>
                  <a:srgbClr val="FF0000"/>
                </a:solidFill>
              </a:rPr>
              <a:t>22%</a:t>
            </a:r>
            <a:r>
              <a:rPr lang="en-US" sz="2800" dirty="0"/>
              <a:t> of 226 injuries that occurred from 2000-2002 in Oregon, WA,  and CA</a:t>
            </a:r>
            <a:r>
              <a:rPr lang="en-US" sz="2800" baseline="30000" dirty="0"/>
              <a:t>1</a:t>
            </a:r>
          </a:p>
          <a:p>
            <a:pPr>
              <a:spcAft>
                <a:spcPts val="600"/>
              </a:spcAft>
            </a:pPr>
            <a:r>
              <a:rPr lang="en-US" sz="2800" b="1" dirty="0">
                <a:solidFill>
                  <a:srgbClr val="FF0000"/>
                </a:solidFill>
              </a:rPr>
              <a:t>42%</a:t>
            </a:r>
            <a:r>
              <a:rPr lang="en-US" sz="2800" dirty="0"/>
              <a:t> of 224 fatalities in US between 1990-2003</a:t>
            </a:r>
            <a:r>
              <a:rPr lang="en-US" sz="2800" baseline="30000" dirty="0"/>
              <a:t>1</a:t>
            </a:r>
          </a:p>
          <a:p>
            <a:pPr>
              <a:spcAft>
                <a:spcPts val="600"/>
              </a:spcAft>
            </a:pPr>
            <a:r>
              <a:rPr lang="en-US" sz="2800" b="1" dirty="0">
                <a:solidFill>
                  <a:srgbClr val="FF0000"/>
                </a:solidFill>
              </a:rPr>
              <a:t>60%</a:t>
            </a:r>
            <a:r>
              <a:rPr lang="en-US" sz="2800" dirty="0"/>
              <a:t> of fatal accidents resulted in part from decisions made before site work began</a:t>
            </a:r>
            <a:r>
              <a:rPr lang="en-US" sz="2800" baseline="30000" dirty="0"/>
              <a:t>2</a:t>
            </a:r>
          </a:p>
          <a:p>
            <a:pPr>
              <a:spcAft>
                <a:spcPts val="600"/>
              </a:spcAft>
            </a:pPr>
            <a:r>
              <a:rPr lang="en-US" sz="2800" b="1" dirty="0">
                <a:solidFill>
                  <a:srgbClr val="FF0000"/>
                </a:solidFill>
              </a:rPr>
              <a:t>63%</a:t>
            </a:r>
            <a:r>
              <a:rPr lang="en-US" sz="2800" dirty="0"/>
              <a:t> of all fatalities and injuries could be attributed to design decisions or lack of planning</a:t>
            </a:r>
            <a:r>
              <a:rPr lang="en-US" sz="2800" baseline="30000" dirty="0"/>
              <a:t>3</a:t>
            </a:r>
          </a:p>
        </p:txBody>
      </p:sp>
      <p:sp>
        <p:nvSpPr>
          <p:cNvPr id="6" name="Rectangle 3"/>
          <p:cNvSpPr txBox="1">
            <a:spLocks noChangeArrowheads="1"/>
          </p:cNvSpPr>
          <p:nvPr/>
        </p:nvSpPr>
        <p:spPr bwMode="auto">
          <a:xfrm>
            <a:off x="153987" y="5645426"/>
            <a:ext cx="8830987" cy="1145281"/>
          </a:xfrm>
          <a:prstGeom prst="rect">
            <a:avLst/>
          </a:prstGeom>
          <a:noFill/>
          <a:ln w="9525">
            <a:noFill/>
            <a:miter lim="800000"/>
            <a:headEnd/>
            <a:tailEnd/>
          </a:ln>
        </p:spPr>
        <p:txBody>
          <a:bodyPr/>
          <a:lstStyle/>
          <a:p>
            <a:pPr marL="342900" indent="-342900">
              <a:defRPr/>
            </a:pPr>
            <a:r>
              <a:rPr lang="en-US" sz="1600" kern="0" baseline="30000" dirty="0">
                <a:latin typeface="Myriad Pro"/>
              </a:rPr>
              <a:t>1</a:t>
            </a:r>
            <a:r>
              <a:rPr lang="en-US" sz="1600" kern="0" dirty="0">
                <a:latin typeface="Myriad Pro"/>
              </a:rPr>
              <a:t> Behm, M., “Linking Construction Fatalities to the Design for Construction Safety Concept” (2005)</a:t>
            </a:r>
          </a:p>
          <a:p>
            <a:pPr marL="342900" indent="-342900">
              <a:defRPr/>
            </a:pPr>
            <a:r>
              <a:rPr lang="en-US" sz="1600" kern="0" baseline="30000" dirty="0">
                <a:latin typeface="Myriad Pro"/>
              </a:rPr>
              <a:t>2  </a:t>
            </a:r>
            <a:r>
              <a:rPr lang="en-US" sz="1600" kern="0" dirty="0">
                <a:latin typeface="Myriad Pro"/>
              </a:rPr>
              <a:t>European Foundation for the Improvement of Living and Working Conditions</a:t>
            </a:r>
          </a:p>
          <a:p>
            <a:pPr marL="342900" indent="-342900">
              <a:defRPr/>
            </a:pPr>
            <a:r>
              <a:rPr lang="en-US" sz="1600" kern="0" baseline="30000" dirty="0">
                <a:latin typeface="Myriad Pro"/>
              </a:rPr>
              <a:t>3</a:t>
            </a:r>
            <a:r>
              <a:rPr lang="en-US" sz="1600" kern="0" dirty="0">
                <a:latin typeface="Myriad Pro"/>
              </a:rPr>
              <a:t> NSW WorkCover, </a:t>
            </a:r>
            <a:r>
              <a:rPr lang="en-US" sz="1600" i="1" kern="0" dirty="0">
                <a:latin typeface="Myriad Pro"/>
              </a:rPr>
              <a:t>CHAIR Safety in Design Tool</a:t>
            </a:r>
            <a:r>
              <a:rPr lang="en-US" sz="1600" kern="0" dirty="0">
                <a:latin typeface="Myriad Pro"/>
              </a:rPr>
              <a:t>, 2001</a:t>
            </a:r>
          </a:p>
        </p:txBody>
      </p:sp>
    </p:spTree>
    <p:extLst>
      <p:ext uri="{BB962C8B-B14F-4D97-AF65-F5344CB8AC3E}">
        <p14:creationId xmlns:p14="http://schemas.microsoft.com/office/powerpoint/2010/main" val="1993133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090" y="168985"/>
            <a:ext cx="8251825" cy="1143000"/>
          </a:xfrm>
        </p:spPr>
        <p:txBody>
          <a:bodyPr rtlCol="0">
            <a:normAutofit fontScale="90000"/>
          </a:bodyPr>
          <a:lstStyle/>
          <a:p>
            <a:pPr>
              <a:defRPr/>
            </a:pPr>
            <a:r>
              <a:rPr lang="en-US" sz="4000" dirty="0"/>
              <a:t>Prevention through Design (PtD)</a:t>
            </a:r>
          </a:p>
        </p:txBody>
      </p:sp>
      <p:sp>
        <p:nvSpPr>
          <p:cNvPr id="4099" name="Content Placeholder 2"/>
          <p:cNvSpPr>
            <a:spLocks noGrp="1"/>
          </p:cNvSpPr>
          <p:nvPr>
            <p:ph idx="1"/>
          </p:nvPr>
        </p:nvSpPr>
        <p:spPr>
          <a:xfrm>
            <a:off x="284922" y="1524002"/>
            <a:ext cx="6882590" cy="4532757"/>
          </a:xfrm>
        </p:spPr>
        <p:txBody>
          <a:bodyPr/>
          <a:lstStyle/>
          <a:p>
            <a:pPr marL="0" indent="0">
              <a:spcAft>
                <a:spcPts val="600"/>
              </a:spcAft>
              <a:buNone/>
            </a:pPr>
            <a:r>
              <a:rPr lang="en-US" sz="2800" dirty="0"/>
              <a:t>“Addressing occupational safety and health needs in the design process to prevent or minimize the work-related hazards and risks associated with the construction, manufacture, use, maintenance, and disposal of facilities, materials, and equipment.”</a:t>
            </a:r>
          </a:p>
          <a:p>
            <a:pPr marL="0" indent="0">
              <a:spcAft>
                <a:spcPts val="600"/>
              </a:spcAft>
              <a:buNone/>
            </a:pPr>
            <a:endParaRPr lang="en-US" sz="2000" dirty="0"/>
          </a:p>
          <a:p>
            <a:pPr marL="0" indent="0">
              <a:spcAft>
                <a:spcPts val="600"/>
              </a:spcAft>
              <a:buNone/>
            </a:pPr>
            <a:r>
              <a:rPr lang="en-US" sz="2000" dirty="0"/>
              <a:t>(</a:t>
            </a:r>
            <a:r>
              <a:rPr lang="en-US" sz="2000" dirty="0">
                <a:hlinkClick r:id="rId2"/>
              </a:rPr>
              <a:t>http://www.cdc.gov/niosh/topics/ptd/</a:t>
            </a:r>
            <a:r>
              <a:rPr lang="en-US" sz="2000" dirty="0"/>
              <a:t>)</a:t>
            </a:r>
          </a:p>
        </p:txBody>
      </p:sp>
      <p:pic>
        <p:nvPicPr>
          <p:cNvPr id="4101" name="Picture 7" descr="top of bld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31152" y="4230243"/>
            <a:ext cx="2212848" cy="2627757"/>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 name="Picture 7" descr="PtD_logo_colo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54664" y="5526157"/>
            <a:ext cx="1436133" cy="961730"/>
          </a:xfrm>
          <a:prstGeom prst="rect">
            <a:avLst/>
          </a:prstGeom>
          <a:noFill/>
        </p:spPr>
      </p:pic>
    </p:spTree>
    <p:extLst>
      <p:ext uri="{BB962C8B-B14F-4D97-AF65-F5344CB8AC3E}">
        <p14:creationId xmlns:p14="http://schemas.microsoft.com/office/powerpoint/2010/main" val="2114842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964" y="372237"/>
            <a:ext cx="8441635" cy="838200"/>
          </a:xfrm>
        </p:spPr>
        <p:txBody>
          <a:bodyPr/>
          <a:lstStyle/>
          <a:p>
            <a:r>
              <a:rPr lang="en-US" dirty="0" smtClean="0"/>
              <a:t>PtD in Construction is…</a:t>
            </a:r>
            <a:endParaRPr lang="en-US" dirty="0"/>
          </a:p>
        </p:txBody>
      </p:sp>
      <p:sp>
        <p:nvSpPr>
          <p:cNvPr id="3" name="Content Placeholder 2"/>
          <p:cNvSpPr>
            <a:spLocks noGrp="1"/>
          </p:cNvSpPr>
          <p:nvPr>
            <p:ph idx="1"/>
          </p:nvPr>
        </p:nvSpPr>
        <p:spPr>
          <a:xfrm>
            <a:off x="79514" y="1210437"/>
            <a:ext cx="6664605" cy="4693406"/>
          </a:xfrm>
        </p:spPr>
        <p:txBody>
          <a:bodyPr>
            <a:noAutofit/>
          </a:bodyPr>
          <a:lstStyle/>
          <a:p>
            <a:r>
              <a:rPr lang="en-US" sz="2800" dirty="0"/>
              <a:t>Explicitly considering construction and maintenance safety in the design of a project.</a:t>
            </a:r>
          </a:p>
          <a:p>
            <a:r>
              <a:rPr lang="en-US" sz="2800" dirty="0"/>
              <a:t>Being conscious of and valuing the safety of construction and maintenance workers when performing design tasks. </a:t>
            </a:r>
          </a:p>
          <a:p>
            <a:r>
              <a:rPr lang="en-US" sz="2800" dirty="0"/>
              <a:t>Making design decisions based in part on a design element's inherent safety risk to construction and maintenance workers.</a:t>
            </a:r>
          </a:p>
        </p:txBody>
      </p:sp>
      <p:pic>
        <p:nvPicPr>
          <p:cNvPr id="94210" name="Picture 2" descr="http://www.designforconstructionsafety.org/images/windows%20and%20harnesses%20small%20cop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8945" y="1458050"/>
            <a:ext cx="2345055" cy="2531008"/>
          </a:xfrm>
          <a:prstGeom prst="rect">
            <a:avLst/>
          </a:prstGeom>
          <a:noFill/>
          <a:effectLst>
            <a:outerShdw blurRad="50800" dist="38100" dir="2700000" algn="tl" rotWithShape="0">
              <a:prstClr val="black">
                <a:alpha val="40000"/>
              </a:prstClr>
            </a:outerShdw>
          </a:effectLst>
        </p:spPr>
      </p:pic>
      <p:sp>
        <p:nvSpPr>
          <p:cNvPr id="7" name="Content Placeholder 2"/>
          <p:cNvSpPr txBox="1">
            <a:spLocks/>
          </p:cNvSpPr>
          <p:nvPr/>
        </p:nvSpPr>
        <p:spPr bwMode="auto">
          <a:xfrm>
            <a:off x="678333" y="5856765"/>
            <a:ext cx="5521794" cy="10012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ctr" fontAlgn="base">
              <a:spcBef>
                <a:spcPts val="600"/>
              </a:spcBef>
              <a:spcAft>
                <a:spcPts val="600"/>
              </a:spcAft>
              <a:defRPr/>
            </a:pPr>
            <a:r>
              <a:rPr lang="en-US" sz="2800" b="1" dirty="0">
                <a:solidFill>
                  <a:srgbClr val="FF0000"/>
                </a:solidFill>
                <a:latin typeface="Myriad Pro"/>
              </a:rPr>
              <a:t>“Safety Constructability and Maintainability”</a:t>
            </a:r>
          </a:p>
        </p:txBody>
      </p:sp>
      <p:pic>
        <p:nvPicPr>
          <p:cNvPr id="4" name="Picture 3"/>
          <p:cNvPicPr>
            <a:picLocks noChangeAspect="1"/>
          </p:cNvPicPr>
          <p:nvPr/>
        </p:nvPicPr>
        <p:blipFill>
          <a:blip r:embed="rId3"/>
          <a:stretch>
            <a:fillRect/>
          </a:stretch>
        </p:blipFill>
        <p:spPr>
          <a:xfrm>
            <a:off x="6744119" y="5047030"/>
            <a:ext cx="2454706" cy="1871473"/>
          </a:xfrm>
          <a:prstGeom prst="rect">
            <a:avLst/>
          </a:prstGeom>
        </p:spPr>
      </p:pic>
    </p:spTree>
    <p:extLst>
      <p:ext uri="{BB962C8B-B14F-4D97-AF65-F5344CB8AC3E}">
        <p14:creationId xmlns:p14="http://schemas.microsoft.com/office/powerpoint/2010/main" val="116079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54" y="365178"/>
            <a:ext cx="8824257" cy="652073"/>
          </a:xfrm>
        </p:spPr>
        <p:txBody>
          <a:bodyPr/>
          <a:lstStyle/>
          <a:p>
            <a:r>
              <a:rPr lang="en-US" dirty="0"/>
              <a:t>Integrated Design and Construction </a:t>
            </a:r>
          </a:p>
        </p:txBody>
      </p:sp>
      <p:sp>
        <p:nvSpPr>
          <p:cNvPr id="3" name="Content Placeholder 2"/>
          <p:cNvSpPr>
            <a:spLocks noGrp="1"/>
          </p:cNvSpPr>
          <p:nvPr>
            <p:ph idx="1"/>
          </p:nvPr>
        </p:nvSpPr>
        <p:spPr>
          <a:xfrm>
            <a:off x="457200" y="1542257"/>
            <a:ext cx="8189843" cy="4639468"/>
          </a:xfrm>
        </p:spPr>
        <p:txBody>
          <a:bodyPr/>
          <a:lstStyle/>
          <a:p>
            <a:r>
              <a:rPr lang="en-US" dirty="0" smtClean="0"/>
              <a:t>Project success requires that design reflects input from all stakeholders, including:</a:t>
            </a:r>
          </a:p>
          <a:p>
            <a:pPr lvl="1"/>
            <a:r>
              <a:rPr lang="en-US" dirty="0" smtClean="0"/>
              <a:t>Users/occupants</a:t>
            </a:r>
          </a:p>
          <a:p>
            <a:pPr lvl="1"/>
            <a:r>
              <a:rPr lang="en-US" dirty="0" smtClean="0"/>
              <a:t>Owner facility management personnel</a:t>
            </a:r>
          </a:p>
          <a:p>
            <a:pPr lvl="1"/>
            <a:r>
              <a:rPr lang="en-US" dirty="0" smtClean="0"/>
              <a:t>Contractors</a:t>
            </a:r>
          </a:p>
          <a:p>
            <a:pPr>
              <a:spcBef>
                <a:spcPts val="2000"/>
              </a:spcBef>
            </a:pPr>
            <a:r>
              <a:rPr lang="en-US" dirty="0" smtClean="0"/>
              <a:t>Constructability feedback must start early in the design process </a:t>
            </a:r>
          </a:p>
        </p:txBody>
      </p:sp>
    </p:spTree>
    <p:extLst>
      <p:ext uri="{BB962C8B-B14F-4D97-AF65-F5344CB8AC3E}">
        <p14:creationId xmlns:p14="http://schemas.microsoft.com/office/powerpoint/2010/main" val="369853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9839"/>
            <a:ext cx="8686800" cy="838200"/>
          </a:xfrm>
        </p:spPr>
        <p:txBody>
          <a:bodyPr>
            <a:normAutofit fontScale="90000"/>
          </a:bodyPr>
          <a:lstStyle/>
          <a:p>
            <a:r>
              <a:rPr lang="en-US" sz="3600" dirty="0"/>
              <a:t>B</a:t>
            </a:r>
            <a:r>
              <a:rPr lang="en-US" sz="3600" dirty="0" smtClean="0"/>
              <a:t>enefits of Integrated </a:t>
            </a:r>
            <a:r>
              <a:rPr lang="en-US" sz="3600" dirty="0"/>
              <a:t>D</a:t>
            </a:r>
            <a:r>
              <a:rPr lang="en-US" sz="3600" dirty="0" smtClean="0"/>
              <a:t>esign and Construction</a:t>
            </a:r>
            <a:endParaRPr lang="en-US" sz="3600" dirty="0"/>
          </a:p>
        </p:txBody>
      </p:sp>
      <p:sp>
        <p:nvSpPr>
          <p:cNvPr id="3" name="Content Placeholder 2"/>
          <p:cNvSpPr>
            <a:spLocks noGrp="1"/>
          </p:cNvSpPr>
          <p:nvPr>
            <p:ph idx="1"/>
          </p:nvPr>
        </p:nvSpPr>
        <p:spPr/>
        <p:txBody>
          <a:bodyPr>
            <a:normAutofit/>
          </a:bodyPr>
          <a:lstStyle/>
          <a:p>
            <a:pPr>
              <a:spcBef>
                <a:spcPts val="2000"/>
              </a:spcBef>
            </a:pPr>
            <a:r>
              <a:rPr lang="en-US" sz="3200" dirty="0"/>
              <a:t>Obvious:    Cost, Schedule, </a:t>
            </a:r>
            <a:r>
              <a:rPr lang="en-US" sz="3200" dirty="0" smtClean="0"/>
              <a:t>Quality</a:t>
            </a:r>
            <a:endParaRPr lang="en-US" sz="3200" dirty="0" smtClean="0"/>
          </a:p>
          <a:p>
            <a:pPr>
              <a:spcBef>
                <a:spcPts val="2000"/>
              </a:spcBef>
            </a:pPr>
            <a:r>
              <a:rPr lang="en-US" sz="3200" dirty="0" smtClean="0"/>
              <a:t>Accepted</a:t>
            </a:r>
            <a:r>
              <a:rPr lang="en-US" sz="3200" dirty="0"/>
              <a:t>:  Sustainability</a:t>
            </a:r>
          </a:p>
          <a:p>
            <a:pPr>
              <a:spcBef>
                <a:spcPts val="2000"/>
              </a:spcBef>
            </a:pPr>
            <a:r>
              <a:rPr lang="en-US" sz="3200" dirty="0"/>
              <a:t>Emerging:  Prefabrication</a:t>
            </a:r>
          </a:p>
          <a:p>
            <a:pPr>
              <a:spcBef>
                <a:spcPts val="2000"/>
              </a:spcBef>
            </a:pPr>
            <a:r>
              <a:rPr lang="en-US" sz="3200" dirty="0"/>
              <a:t>Emerging:  Safety</a:t>
            </a:r>
          </a:p>
        </p:txBody>
      </p:sp>
    </p:spTree>
    <p:extLst>
      <p:ext uri="{BB962C8B-B14F-4D97-AF65-F5344CB8AC3E}">
        <p14:creationId xmlns:p14="http://schemas.microsoft.com/office/powerpoint/2010/main" val="30889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695" y="250582"/>
            <a:ext cx="7554129" cy="838200"/>
          </a:xfrm>
        </p:spPr>
        <p:txBody>
          <a:bodyPr/>
          <a:lstStyle/>
          <a:p>
            <a:r>
              <a:rPr lang="en-US" dirty="0"/>
              <a:t>Design has major leverage</a:t>
            </a:r>
          </a:p>
        </p:txBody>
      </p:sp>
      <p:sp>
        <p:nvSpPr>
          <p:cNvPr id="3" name="Content Placeholder 2"/>
          <p:cNvSpPr>
            <a:spLocks noGrp="1"/>
          </p:cNvSpPr>
          <p:nvPr>
            <p:ph idx="1"/>
          </p:nvPr>
        </p:nvSpPr>
        <p:spPr>
          <a:xfrm>
            <a:off x="59635" y="1186220"/>
            <a:ext cx="9084366" cy="947381"/>
          </a:xfrm>
        </p:spPr>
        <p:txBody>
          <a:bodyPr/>
          <a:lstStyle/>
          <a:p>
            <a:pPr marL="285750" indent="-285750">
              <a:spcAft>
                <a:spcPts val="600"/>
              </a:spcAft>
            </a:pPr>
            <a:r>
              <a:rPr lang="en-US" sz="2400" dirty="0"/>
              <a:t>Ability to influence key project goals is greatest early in the project schedule during planning and design (Szymberski, 1997)</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9215" y="2074461"/>
            <a:ext cx="6805610" cy="4792511"/>
          </a:xfrm>
          <a:prstGeom prst="rect">
            <a:avLst/>
          </a:prstGeom>
        </p:spPr>
      </p:pic>
    </p:spTree>
    <p:extLst>
      <p:ext uri="{BB962C8B-B14F-4D97-AF65-F5344CB8AC3E}">
        <p14:creationId xmlns:p14="http://schemas.microsoft.com/office/powerpoint/2010/main" val="2776515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78" y="276494"/>
            <a:ext cx="8229600" cy="992875"/>
          </a:xfrm>
        </p:spPr>
        <p:txBody>
          <a:bodyPr/>
          <a:lstStyle/>
          <a:p>
            <a:pPr>
              <a:spcBef>
                <a:spcPts val="600"/>
              </a:spcBef>
              <a:spcAft>
                <a:spcPts val="600"/>
              </a:spcAft>
            </a:pPr>
            <a:r>
              <a:rPr lang="en-US" dirty="0"/>
              <a:t>Hierarchy of Controls </a:t>
            </a:r>
          </a:p>
        </p:txBody>
      </p:sp>
      <p:sp>
        <p:nvSpPr>
          <p:cNvPr id="4" name="AutoShape 17"/>
          <p:cNvSpPr>
            <a:spLocks noChangeArrowheads="1"/>
          </p:cNvSpPr>
          <p:nvPr/>
        </p:nvSpPr>
        <p:spPr bwMode="auto">
          <a:xfrm>
            <a:off x="1331844" y="1682496"/>
            <a:ext cx="5257800" cy="4114800"/>
          </a:xfrm>
          <a:custGeom>
            <a:avLst/>
            <a:gdLst>
              <a:gd name="G0" fmla="+- 7748 0 0"/>
              <a:gd name="G1" fmla="+- 21600 0 7748"/>
              <a:gd name="G2" fmla="*/ 7748 1 2"/>
              <a:gd name="G3" fmla="+- 21600 0 G2"/>
              <a:gd name="G4" fmla="+/ 7748 21600 2"/>
              <a:gd name="G5" fmla="+/ G1 0 2"/>
              <a:gd name="G6" fmla="*/ 21600 21600 7748"/>
              <a:gd name="G7" fmla="*/ G6 1 2"/>
              <a:gd name="G8" fmla="+- 21600 0 G7"/>
              <a:gd name="G9" fmla="*/ 21600 1 2"/>
              <a:gd name="G10" fmla="+- 7748 0 G9"/>
              <a:gd name="G11" fmla="?: G10 G8 0"/>
              <a:gd name="G12" fmla="?: G10 G7 21600"/>
              <a:gd name="T0" fmla="*/ 17726 w 21600"/>
              <a:gd name="T1" fmla="*/ 10800 h 21600"/>
              <a:gd name="T2" fmla="*/ 10800 w 21600"/>
              <a:gd name="T3" fmla="*/ 21600 h 21600"/>
              <a:gd name="T4" fmla="*/ 3874 w 21600"/>
              <a:gd name="T5" fmla="*/ 10800 h 21600"/>
              <a:gd name="T6" fmla="*/ 10800 w 21600"/>
              <a:gd name="T7" fmla="*/ 0 h 21600"/>
              <a:gd name="T8" fmla="*/ 5674 w 21600"/>
              <a:gd name="T9" fmla="*/ 5674 h 21600"/>
              <a:gd name="T10" fmla="*/ 15926 w 21600"/>
              <a:gd name="T11" fmla="*/ 15926 h 21600"/>
            </a:gdLst>
            <a:ahLst/>
            <a:cxnLst>
              <a:cxn ang="0">
                <a:pos x="T0" y="T1"/>
              </a:cxn>
              <a:cxn ang="0">
                <a:pos x="T2" y="T3"/>
              </a:cxn>
              <a:cxn ang="0">
                <a:pos x="T4" y="T5"/>
              </a:cxn>
              <a:cxn ang="0">
                <a:pos x="T6" y="T7"/>
              </a:cxn>
            </a:cxnLst>
            <a:rect l="T8" t="T9" r="T10" b="T11"/>
            <a:pathLst>
              <a:path w="21600" h="21600">
                <a:moveTo>
                  <a:pt x="0" y="0"/>
                </a:moveTo>
                <a:lnTo>
                  <a:pt x="7748" y="21600"/>
                </a:lnTo>
                <a:lnTo>
                  <a:pt x="13852" y="21600"/>
                </a:lnTo>
                <a:lnTo>
                  <a:pt x="21600" y="0"/>
                </a:lnTo>
                <a:close/>
              </a:path>
            </a:pathLst>
          </a:custGeom>
          <a:solidFill>
            <a:schemeClr val="bg2">
              <a:lumMod val="40000"/>
              <a:lumOff val="60000"/>
            </a:schemeClr>
          </a:solidFill>
          <a:ln w="2857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5" name="Line 19"/>
          <p:cNvSpPr>
            <a:spLocks noChangeShapeType="1"/>
          </p:cNvSpPr>
          <p:nvPr/>
        </p:nvSpPr>
        <p:spPr bwMode="auto">
          <a:xfrm>
            <a:off x="2855844" y="5035296"/>
            <a:ext cx="22098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6" name="Line 20"/>
          <p:cNvSpPr>
            <a:spLocks noChangeShapeType="1"/>
          </p:cNvSpPr>
          <p:nvPr/>
        </p:nvSpPr>
        <p:spPr bwMode="auto">
          <a:xfrm>
            <a:off x="2144644" y="3435096"/>
            <a:ext cx="36576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7" name="Line 21"/>
          <p:cNvSpPr>
            <a:spLocks noChangeShapeType="1"/>
          </p:cNvSpPr>
          <p:nvPr/>
        </p:nvSpPr>
        <p:spPr bwMode="auto">
          <a:xfrm>
            <a:off x="2474844" y="4197096"/>
            <a:ext cx="29718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Line 22"/>
          <p:cNvSpPr>
            <a:spLocks noChangeShapeType="1"/>
          </p:cNvSpPr>
          <p:nvPr/>
        </p:nvSpPr>
        <p:spPr bwMode="auto">
          <a:xfrm>
            <a:off x="1789044" y="2596896"/>
            <a:ext cx="43434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9" name="Line 23"/>
          <p:cNvSpPr>
            <a:spLocks noChangeShapeType="1"/>
          </p:cNvSpPr>
          <p:nvPr/>
        </p:nvSpPr>
        <p:spPr bwMode="auto">
          <a:xfrm flipH="1" flipV="1">
            <a:off x="1069716" y="1719072"/>
            <a:ext cx="0" cy="4133088"/>
          </a:xfrm>
          <a:prstGeom prst="line">
            <a:avLst/>
          </a:prstGeom>
          <a:noFill/>
          <a:ln w="38100">
            <a:solidFill>
              <a:schemeClr val="tx1"/>
            </a:solidFill>
            <a:round/>
            <a:headEnd/>
            <a:tailEnd type="triangle" w="lg" len="lg"/>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0" name="Text Box 24"/>
          <p:cNvSpPr txBox="1">
            <a:spLocks noChangeArrowheads="1"/>
          </p:cNvSpPr>
          <p:nvPr/>
        </p:nvSpPr>
        <p:spPr bwMode="auto">
          <a:xfrm rot="16200000">
            <a:off x="-500415" y="3474309"/>
            <a:ext cx="2667000" cy="400110"/>
          </a:xfrm>
          <a:prstGeom prst="rect">
            <a:avLst/>
          </a:prstGeom>
          <a:noFill/>
          <a:ln w="9525">
            <a:noFill/>
            <a:miter lim="800000"/>
            <a:headEnd/>
            <a:tailEnd/>
          </a:ln>
          <a:effectLst/>
        </p:spPr>
        <p:txBody>
          <a:bodyPr>
            <a:spAutoFit/>
          </a:bodyPr>
          <a:lstStyle/>
          <a:p>
            <a:pPr defTabSz="457200" fontAlgn="base">
              <a:spcBef>
                <a:spcPct val="50000"/>
              </a:spcBef>
              <a:spcAft>
                <a:spcPct val="0"/>
              </a:spcAft>
            </a:pPr>
            <a:r>
              <a:rPr lang="en-US" sz="2000" dirty="0">
                <a:solidFill>
                  <a:prstClr val="black"/>
                </a:solidFill>
                <a:latin typeface="Myriad Pro"/>
                <a:ea typeface="ＭＳ Ｐゴシック" pitchFamily="-65" charset="-128"/>
              </a:rPr>
              <a:t>Reliability of Control</a:t>
            </a:r>
          </a:p>
        </p:txBody>
      </p:sp>
      <p:sp>
        <p:nvSpPr>
          <p:cNvPr id="11" name="Text Box 25"/>
          <p:cNvSpPr txBox="1">
            <a:spLocks noChangeArrowheads="1"/>
          </p:cNvSpPr>
          <p:nvPr/>
        </p:nvSpPr>
        <p:spPr bwMode="auto">
          <a:xfrm>
            <a:off x="2130420" y="1801183"/>
            <a:ext cx="3581400" cy="677108"/>
          </a:xfrm>
          <a:prstGeom prst="rect">
            <a:avLst/>
          </a:prstGeom>
          <a:noFill/>
          <a:ln w="9525">
            <a:noFill/>
            <a:miter lim="800000"/>
            <a:headEnd/>
            <a:tailEnd/>
          </a:ln>
          <a:effectLst/>
        </p:spPr>
        <p:txBody>
          <a:bodyPr>
            <a:spAutoFit/>
          </a:bodyPr>
          <a:lstStyle/>
          <a:p>
            <a:pPr algn="ctr" defTabSz="457200" fontAlgn="base">
              <a:spcAft>
                <a:spcPct val="0"/>
              </a:spcAft>
            </a:pPr>
            <a:r>
              <a:rPr lang="en-US" sz="2400" b="1" dirty="0">
                <a:solidFill>
                  <a:prstClr val="black"/>
                </a:solidFill>
                <a:latin typeface="Arial" charset="0"/>
                <a:ea typeface="ＭＳ Ｐゴシック" pitchFamily="-65" charset="-128"/>
              </a:rPr>
              <a:t>Elimination</a:t>
            </a:r>
          </a:p>
          <a:p>
            <a:pPr algn="ctr" defTabSz="457200" fontAlgn="base">
              <a:spcAft>
                <a:spcPct val="0"/>
              </a:spcAft>
            </a:pPr>
            <a:r>
              <a:rPr lang="en-US" sz="1400" i="1" dirty="0">
                <a:solidFill>
                  <a:prstClr val="black"/>
                </a:solidFill>
                <a:latin typeface="Arial" charset="0"/>
                <a:ea typeface="ＭＳ Ｐゴシック" pitchFamily="-65" charset="-128"/>
              </a:rPr>
              <a:t>Eliminate the hazard during design</a:t>
            </a:r>
          </a:p>
        </p:txBody>
      </p:sp>
      <p:sp>
        <p:nvSpPr>
          <p:cNvPr id="12" name="Text Box 26"/>
          <p:cNvSpPr txBox="1">
            <a:spLocks noChangeArrowheads="1"/>
          </p:cNvSpPr>
          <p:nvPr/>
        </p:nvSpPr>
        <p:spPr bwMode="auto">
          <a:xfrm>
            <a:off x="2170044" y="2596896"/>
            <a:ext cx="3581400" cy="892552"/>
          </a:xfrm>
          <a:prstGeom prst="rect">
            <a:avLst/>
          </a:prstGeom>
          <a:noFill/>
          <a:ln w="9525">
            <a:noFill/>
            <a:miter lim="800000"/>
            <a:headEnd/>
            <a:tailEnd/>
          </a:ln>
          <a:effectLst/>
        </p:spPr>
        <p:txBody>
          <a:bodyPr>
            <a:spAutoFit/>
          </a:bodyPr>
          <a:lstStyle/>
          <a:p>
            <a:pPr algn="ctr" defTabSz="457200" fontAlgn="base">
              <a:spcBef>
                <a:spcPct val="0"/>
              </a:spcBef>
            </a:pPr>
            <a:r>
              <a:rPr lang="en-US" sz="2400" b="1" dirty="0">
                <a:solidFill>
                  <a:prstClr val="black"/>
                </a:solidFill>
                <a:latin typeface="Arial" charset="0"/>
                <a:ea typeface="ＭＳ Ｐゴシック" pitchFamily="-65" charset="-128"/>
              </a:rPr>
              <a:t>Substitution</a:t>
            </a:r>
          </a:p>
          <a:p>
            <a:pPr algn="ctr" defTabSz="457200" fontAlgn="base">
              <a:spcBef>
                <a:spcPct val="0"/>
              </a:spcBef>
            </a:pPr>
            <a:r>
              <a:rPr lang="en-US" sz="1400" i="1" dirty="0">
                <a:solidFill>
                  <a:prstClr val="black"/>
                </a:solidFill>
                <a:latin typeface="Arial" charset="0"/>
                <a:ea typeface="ＭＳ Ｐゴシック" pitchFamily="-65" charset="-128"/>
              </a:rPr>
              <a:t>Substitute a less-hazardous material or form during design</a:t>
            </a:r>
          </a:p>
        </p:txBody>
      </p:sp>
      <p:sp>
        <p:nvSpPr>
          <p:cNvPr id="13" name="Text Box 27"/>
          <p:cNvSpPr txBox="1">
            <a:spLocks noChangeArrowheads="1"/>
          </p:cNvSpPr>
          <p:nvPr/>
        </p:nvSpPr>
        <p:spPr bwMode="auto">
          <a:xfrm>
            <a:off x="2170044" y="3384606"/>
            <a:ext cx="3581400" cy="830997"/>
          </a:xfrm>
          <a:prstGeom prst="rect">
            <a:avLst/>
          </a:prstGeom>
          <a:noFill/>
          <a:ln w="9525">
            <a:noFill/>
            <a:miter lim="800000"/>
            <a:headEnd/>
            <a:tailEnd/>
          </a:ln>
          <a:effectLst/>
        </p:spPr>
        <p:txBody>
          <a:bodyPr>
            <a:spAutoFit/>
          </a:bodyPr>
          <a:lstStyle/>
          <a:p>
            <a:pPr algn="ctr" defTabSz="457200" fontAlgn="base">
              <a:spcAft>
                <a:spcPct val="0"/>
              </a:spcAft>
            </a:pPr>
            <a:r>
              <a:rPr lang="en-US" sz="2000" b="1" dirty="0">
                <a:solidFill>
                  <a:prstClr val="black"/>
                </a:solidFill>
                <a:latin typeface="Arial" charset="0"/>
                <a:ea typeface="ＭＳ Ｐゴシック" pitchFamily="-65" charset="-128"/>
              </a:rPr>
              <a:t>Engineering Controls</a:t>
            </a:r>
          </a:p>
          <a:p>
            <a:pPr algn="ctr" defTabSz="457200" fontAlgn="base">
              <a:spcAft>
                <a:spcPct val="0"/>
              </a:spcAft>
            </a:pPr>
            <a:r>
              <a:rPr lang="en-US" sz="1400" i="1" dirty="0">
                <a:solidFill>
                  <a:prstClr val="black"/>
                </a:solidFill>
                <a:latin typeface="Arial" charset="0"/>
                <a:ea typeface="ＭＳ Ｐゴシック" pitchFamily="-65" charset="-128"/>
              </a:rPr>
              <a:t>“Design-in” engineering controls,</a:t>
            </a:r>
          </a:p>
          <a:p>
            <a:pPr algn="ctr" defTabSz="457200" fontAlgn="base">
              <a:spcAft>
                <a:spcPct val="0"/>
              </a:spcAft>
            </a:pPr>
            <a:r>
              <a:rPr lang="en-US" sz="1400" i="1" dirty="0">
                <a:solidFill>
                  <a:prstClr val="black"/>
                </a:solidFill>
                <a:latin typeface="Arial" charset="0"/>
                <a:ea typeface="ＭＳ Ｐゴシック" pitchFamily="-65" charset="-128"/>
              </a:rPr>
              <a:t>Incorporate warning systems</a:t>
            </a:r>
          </a:p>
        </p:txBody>
      </p:sp>
      <p:sp>
        <p:nvSpPr>
          <p:cNvPr id="14" name="Text Box 28"/>
          <p:cNvSpPr txBox="1">
            <a:spLocks noChangeArrowheads="1"/>
          </p:cNvSpPr>
          <p:nvPr/>
        </p:nvSpPr>
        <p:spPr bwMode="auto">
          <a:xfrm>
            <a:off x="2195444" y="4209796"/>
            <a:ext cx="3581400" cy="809452"/>
          </a:xfrm>
          <a:prstGeom prst="rect">
            <a:avLst/>
          </a:prstGeom>
          <a:noFill/>
          <a:ln w="9525">
            <a:noFill/>
            <a:miter lim="800000"/>
            <a:headEnd/>
            <a:tailEnd/>
          </a:ln>
          <a:effectLst/>
        </p:spPr>
        <p:txBody>
          <a:bodyPr>
            <a:spAutoFit/>
          </a:bodyPr>
          <a:lstStyle/>
          <a:p>
            <a:pPr algn="ctr" defTabSz="457200" fontAlgn="base">
              <a:spcBef>
                <a:spcPct val="0"/>
              </a:spcBef>
              <a:spcAft>
                <a:spcPct val="0"/>
              </a:spcAft>
            </a:pPr>
            <a:r>
              <a:rPr lang="en-US" b="1" dirty="0">
                <a:solidFill>
                  <a:prstClr val="black"/>
                </a:solidFill>
                <a:latin typeface="Arial" charset="0"/>
                <a:ea typeface="ＭＳ Ｐゴシック" pitchFamily="-65" charset="-128"/>
              </a:rPr>
              <a:t>Administrative Controls</a:t>
            </a:r>
          </a:p>
          <a:p>
            <a:pPr algn="ctr" defTabSz="457200" fontAlgn="base">
              <a:spcBef>
                <a:spcPct val="0"/>
              </a:spcBef>
              <a:spcAft>
                <a:spcPct val="0"/>
              </a:spcAft>
            </a:pPr>
            <a:r>
              <a:rPr lang="en-US" sz="1400" i="1" dirty="0">
                <a:solidFill>
                  <a:prstClr val="black"/>
                </a:solidFill>
                <a:latin typeface="Arial" charset="0"/>
                <a:ea typeface="ＭＳ Ｐゴシック" pitchFamily="-65" charset="-128"/>
              </a:rPr>
              <a:t>Well-designed work </a:t>
            </a:r>
          </a:p>
          <a:p>
            <a:pPr algn="ctr" defTabSz="457200" fontAlgn="base">
              <a:lnSpc>
                <a:spcPct val="90000"/>
              </a:lnSpc>
              <a:spcBef>
                <a:spcPct val="0"/>
              </a:spcBef>
              <a:spcAft>
                <a:spcPct val="0"/>
              </a:spcAft>
            </a:pPr>
            <a:r>
              <a:rPr lang="en-US" sz="1400" i="1" dirty="0">
                <a:solidFill>
                  <a:prstClr val="black"/>
                </a:solidFill>
                <a:latin typeface="Arial" charset="0"/>
                <a:ea typeface="ＭＳ Ｐゴシック" pitchFamily="-65" charset="-128"/>
              </a:rPr>
              <a:t>methods &amp; organization</a:t>
            </a:r>
          </a:p>
        </p:txBody>
      </p:sp>
      <p:sp>
        <p:nvSpPr>
          <p:cNvPr id="15" name="Text Box 29"/>
          <p:cNvSpPr txBox="1">
            <a:spLocks noChangeArrowheads="1"/>
          </p:cNvSpPr>
          <p:nvPr/>
        </p:nvSpPr>
        <p:spPr bwMode="auto">
          <a:xfrm>
            <a:off x="2170044" y="5003494"/>
            <a:ext cx="3581400" cy="830997"/>
          </a:xfrm>
          <a:prstGeom prst="rect">
            <a:avLst/>
          </a:prstGeom>
          <a:noFill/>
          <a:ln w="9525">
            <a:noFill/>
            <a:miter lim="800000"/>
            <a:headEnd/>
            <a:tailEnd/>
          </a:ln>
          <a:effectLst/>
        </p:spPr>
        <p:txBody>
          <a:bodyPr>
            <a:spAutoFit/>
          </a:bodyPr>
          <a:lstStyle/>
          <a:p>
            <a:pPr algn="ctr" defTabSz="457200" fontAlgn="base">
              <a:spcBef>
                <a:spcPct val="0"/>
              </a:spcBef>
              <a:spcAft>
                <a:spcPct val="0"/>
              </a:spcAft>
            </a:pPr>
            <a:r>
              <a:rPr lang="en-US" sz="2000" b="1" i="1" dirty="0">
                <a:solidFill>
                  <a:prstClr val="black"/>
                </a:solidFill>
                <a:latin typeface="Arial" charset="0"/>
                <a:ea typeface="ＭＳ Ｐゴシック" pitchFamily="-65" charset="-128"/>
              </a:rPr>
              <a:t>PPE</a:t>
            </a:r>
          </a:p>
          <a:p>
            <a:pPr algn="ctr" defTabSz="457200" fontAlgn="base">
              <a:spcBef>
                <a:spcPct val="0"/>
              </a:spcBef>
              <a:spcAft>
                <a:spcPct val="0"/>
              </a:spcAft>
            </a:pPr>
            <a:r>
              <a:rPr lang="en-US" sz="1400" i="1" dirty="0">
                <a:solidFill>
                  <a:prstClr val="black"/>
                </a:solidFill>
                <a:latin typeface="Arial" charset="0"/>
                <a:ea typeface="ＭＳ Ｐゴシック" pitchFamily="-65" charset="-128"/>
              </a:rPr>
              <a:t>Available, effective, </a:t>
            </a:r>
          </a:p>
          <a:p>
            <a:pPr algn="ctr" defTabSz="457200" fontAlgn="base">
              <a:spcBef>
                <a:spcPct val="0"/>
              </a:spcBef>
              <a:spcAft>
                <a:spcPct val="0"/>
              </a:spcAft>
            </a:pPr>
            <a:r>
              <a:rPr lang="en-US" sz="1400" i="1" dirty="0">
                <a:solidFill>
                  <a:prstClr val="black"/>
                </a:solidFill>
                <a:latin typeface="Arial" charset="0"/>
                <a:ea typeface="ＭＳ Ｐゴシック" pitchFamily="-65" charset="-128"/>
              </a:rPr>
              <a:t>easy to use</a:t>
            </a:r>
          </a:p>
        </p:txBody>
      </p:sp>
      <p:sp>
        <p:nvSpPr>
          <p:cNvPr id="16" name="Line 31"/>
          <p:cNvSpPr>
            <a:spLocks noChangeShapeType="1"/>
          </p:cNvSpPr>
          <p:nvPr/>
        </p:nvSpPr>
        <p:spPr bwMode="auto">
          <a:xfrm>
            <a:off x="7427844" y="1548384"/>
            <a:ext cx="0" cy="0"/>
          </a:xfrm>
          <a:prstGeom prst="line">
            <a:avLst/>
          </a:prstGeom>
          <a:noFill/>
          <a:ln w="9525">
            <a:solidFill>
              <a:schemeClr val="tx1"/>
            </a:solidFill>
            <a:round/>
            <a:headEnd/>
            <a:tailEnd type="triangle" w="med" len="me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7" name="Oval 16"/>
          <p:cNvSpPr/>
          <p:nvPr/>
        </p:nvSpPr>
        <p:spPr>
          <a:xfrm>
            <a:off x="1910964" y="1617295"/>
            <a:ext cx="4063117" cy="1865376"/>
          </a:xfrm>
          <a:prstGeom prst="ellipse">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base">
              <a:spcBef>
                <a:spcPct val="0"/>
              </a:spcBef>
              <a:spcAft>
                <a:spcPct val="0"/>
              </a:spcAft>
            </a:pPr>
            <a:endParaRPr lang="en-US" sz="2400" dirty="0">
              <a:solidFill>
                <a:prstClr val="white"/>
              </a:solidFill>
            </a:endParaRPr>
          </a:p>
        </p:txBody>
      </p:sp>
      <p:sp>
        <p:nvSpPr>
          <p:cNvPr id="18" name="Line 23"/>
          <p:cNvSpPr>
            <a:spLocks noChangeShapeType="1"/>
          </p:cNvSpPr>
          <p:nvPr/>
        </p:nvSpPr>
        <p:spPr bwMode="auto">
          <a:xfrm flipH="1">
            <a:off x="6001319" y="2369817"/>
            <a:ext cx="698026" cy="75689"/>
          </a:xfrm>
          <a:prstGeom prst="line">
            <a:avLst/>
          </a:prstGeom>
          <a:noFill/>
          <a:ln w="38100">
            <a:solidFill>
              <a:srgbClr val="FF0000"/>
            </a:solidFill>
            <a:round/>
            <a:headEnd/>
            <a:tailEnd type="triangle" w="lg" len="lg"/>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9" name="Text Box 25"/>
          <p:cNvSpPr txBox="1">
            <a:spLocks noChangeArrowheads="1"/>
          </p:cNvSpPr>
          <p:nvPr/>
        </p:nvSpPr>
        <p:spPr bwMode="auto">
          <a:xfrm>
            <a:off x="6650490" y="1865436"/>
            <a:ext cx="2288580" cy="1569660"/>
          </a:xfrm>
          <a:prstGeom prst="rect">
            <a:avLst/>
          </a:prstGeom>
          <a:noFill/>
          <a:ln w="9525">
            <a:noFill/>
            <a:miter lim="800000"/>
            <a:headEnd/>
            <a:tailEnd/>
          </a:ln>
          <a:effectLst/>
        </p:spPr>
        <p:txBody>
          <a:bodyPr wrap="square">
            <a:spAutoFit/>
          </a:bodyPr>
          <a:lstStyle/>
          <a:p>
            <a:pPr defTabSz="457200" fontAlgn="base">
              <a:spcBef>
                <a:spcPct val="50000"/>
              </a:spcBef>
              <a:spcAft>
                <a:spcPct val="0"/>
              </a:spcAft>
            </a:pPr>
            <a:r>
              <a:rPr lang="en-US" sz="3200" dirty="0">
                <a:solidFill>
                  <a:srgbClr val="FF0000"/>
                </a:solidFill>
                <a:latin typeface="Myriad Pro"/>
                <a:ea typeface="ＭＳ Ｐゴシック" pitchFamily="-65" charset="-128"/>
              </a:rPr>
              <a:t>Prevention through Design</a:t>
            </a:r>
            <a:endParaRPr lang="en-US" sz="3200" i="1" dirty="0">
              <a:solidFill>
                <a:srgbClr val="FF0000"/>
              </a:solidFill>
              <a:latin typeface="Myriad Pro"/>
              <a:ea typeface="ＭＳ Ｐゴシック" pitchFamily="-65" charset="-128"/>
            </a:endParaRPr>
          </a:p>
        </p:txBody>
      </p:sp>
      <p:sp>
        <p:nvSpPr>
          <p:cNvPr id="25" name="Text Box 24"/>
          <p:cNvSpPr txBox="1">
            <a:spLocks noChangeArrowheads="1"/>
          </p:cNvSpPr>
          <p:nvPr/>
        </p:nvSpPr>
        <p:spPr bwMode="auto">
          <a:xfrm rot="16200000">
            <a:off x="844199" y="5367565"/>
            <a:ext cx="801624" cy="307777"/>
          </a:xfrm>
          <a:prstGeom prst="rect">
            <a:avLst/>
          </a:prstGeom>
          <a:noFill/>
          <a:ln w="9525">
            <a:noFill/>
            <a:miter lim="800000"/>
            <a:headEnd/>
            <a:tailEnd/>
          </a:ln>
          <a:effectLst/>
        </p:spPr>
        <p:txBody>
          <a:bodyPr wrap="square">
            <a:spAutoFit/>
          </a:bodyPr>
          <a:lstStyle/>
          <a:p>
            <a:pPr defTabSz="457200" fontAlgn="base">
              <a:spcBef>
                <a:spcPct val="50000"/>
              </a:spcBef>
              <a:spcAft>
                <a:spcPct val="0"/>
              </a:spcAft>
            </a:pPr>
            <a:r>
              <a:rPr lang="en-US" sz="1400" dirty="0">
                <a:solidFill>
                  <a:prstClr val="black"/>
                </a:solidFill>
                <a:latin typeface="Myriad Pro"/>
                <a:ea typeface="ＭＳ Ｐゴシック" pitchFamily="-65" charset="-128"/>
              </a:rPr>
              <a:t>Lower</a:t>
            </a:r>
          </a:p>
        </p:txBody>
      </p:sp>
      <p:sp>
        <p:nvSpPr>
          <p:cNvPr id="26" name="Text Box 24"/>
          <p:cNvSpPr txBox="1">
            <a:spLocks noChangeArrowheads="1"/>
          </p:cNvSpPr>
          <p:nvPr/>
        </p:nvSpPr>
        <p:spPr bwMode="auto">
          <a:xfrm rot="16200000">
            <a:off x="822793" y="2039150"/>
            <a:ext cx="801624" cy="307777"/>
          </a:xfrm>
          <a:prstGeom prst="rect">
            <a:avLst/>
          </a:prstGeom>
          <a:noFill/>
          <a:ln w="9525">
            <a:noFill/>
            <a:miter lim="800000"/>
            <a:headEnd/>
            <a:tailEnd/>
          </a:ln>
          <a:effectLst/>
        </p:spPr>
        <p:txBody>
          <a:bodyPr wrap="square">
            <a:spAutoFit/>
          </a:bodyPr>
          <a:lstStyle/>
          <a:p>
            <a:pPr defTabSz="457200" fontAlgn="base">
              <a:spcBef>
                <a:spcPct val="50000"/>
              </a:spcBef>
              <a:spcAft>
                <a:spcPct val="0"/>
              </a:spcAft>
            </a:pPr>
            <a:r>
              <a:rPr lang="en-US" sz="1400" dirty="0">
                <a:solidFill>
                  <a:prstClr val="black"/>
                </a:solidFill>
                <a:latin typeface="Myriad Pro"/>
                <a:ea typeface="ＭＳ Ｐゴシック" pitchFamily="-65" charset="-128"/>
              </a:rPr>
              <a:t>Higher</a:t>
            </a:r>
          </a:p>
        </p:txBody>
      </p:sp>
    </p:spTree>
    <p:extLst>
      <p:ext uri="{BB962C8B-B14F-4D97-AF65-F5344CB8AC3E}">
        <p14:creationId xmlns:p14="http://schemas.microsoft.com/office/powerpoint/2010/main" val="363518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826" y="350195"/>
            <a:ext cx="8959174" cy="838200"/>
          </a:xfrm>
        </p:spPr>
        <p:txBody>
          <a:bodyPr>
            <a:noAutofit/>
          </a:bodyPr>
          <a:lstStyle/>
          <a:p>
            <a:r>
              <a:rPr lang="en-US" sz="3000" dirty="0" smtClean="0"/>
              <a:t>When </a:t>
            </a:r>
            <a:r>
              <a:rPr lang="en-US" sz="3000" dirty="0"/>
              <a:t>S</a:t>
            </a:r>
            <a:r>
              <a:rPr lang="en-US" sz="3000" dirty="0" smtClean="0"/>
              <a:t>afety is Not Discussed during Design</a:t>
            </a:r>
            <a:endParaRPr lang="en-US" sz="3000" dirty="0"/>
          </a:p>
        </p:txBody>
      </p:sp>
      <p:sp>
        <p:nvSpPr>
          <p:cNvPr id="3" name="Content Placeholder 2"/>
          <p:cNvSpPr>
            <a:spLocks noGrp="1"/>
          </p:cNvSpPr>
          <p:nvPr>
            <p:ph idx="1"/>
          </p:nvPr>
        </p:nvSpPr>
        <p:spPr>
          <a:xfrm>
            <a:off x="457201" y="1188395"/>
            <a:ext cx="8336603" cy="5426414"/>
          </a:xfrm>
        </p:spPr>
        <p:txBody>
          <a:bodyPr>
            <a:normAutofit/>
          </a:bodyPr>
          <a:lstStyle/>
          <a:p>
            <a:pPr marL="428608" indent="-428608">
              <a:buFont typeface="+mj-lt"/>
              <a:buAutoNum type="arabicPeriod"/>
            </a:pPr>
            <a:r>
              <a:rPr lang="en-US" dirty="0" smtClean="0"/>
              <a:t>Users/Occupants </a:t>
            </a:r>
            <a:r>
              <a:rPr lang="en-US" dirty="0"/>
              <a:t>can be </a:t>
            </a:r>
            <a:r>
              <a:rPr lang="en-US" dirty="0" smtClean="0"/>
              <a:t>hurt.</a:t>
            </a:r>
            <a:endParaRPr lang="en-US" dirty="0"/>
          </a:p>
          <a:p>
            <a:pPr marL="342900" lvl="1" indent="0">
              <a:buNone/>
            </a:pPr>
            <a:r>
              <a:rPr lang="en-US" dirty="0" smtClean="0"/>
              <a:t> </a:t>
            </a:r>
            <a:r>
              <a:rPr lang="en-US" sz="2400" dirty="0" smtClean="0">
                <a:solidFill>
                  <a:srgbClr val="0070C0"/>
                </a:solidFill>
              </a:rPr>
              <a:t>Example</a:t>
            </a:r>
            <a:r>
              <a:rPr lang="en-US" sz="2400" dirty="0">
                <a:solidFill>
                  <a:srgbClr val="0070C0"/>
                </a:solidFill>
              </a:rPr>
              <a:t>: </a:t>
            </a:r>
            <a:r>
              <a:rPr lang="en-US" sz="2400" dirty="0" smtClean="0">
                <a:solidFill>
                  <a:srgbClr val="0070C0"/>
                </a:solidFill>
              </a:rPr>
              <a:t>Kansas City Hyatt, Luke </a:t>
            </a:r>
            <a:r>
              <a:rPr lang="en-US" sz="2400" dirty="0" err="1">
                <a:solidFill>
                  <a:srgbClr val="0070C0"/>
                </a:solidFill>
              </a:rPr>
              <a:t>Bresette</a:t>
            </a:r>
            <a:r>
              <a:rPr lang="en-US" sz="2400" dirty="0">
                <a:solidFill>
                  <a:srgbClr val="0070C0"/>
                </a:solidFill>
              </a:rPr>
              <a:t> </a:t>
            </a:r>
            <a:endParaRPr lang="en-US" dirty="0">
              <a:solidFill>
                <a:srgbClr val="0070C0"/>
              </a:solidFill>
            </a:endParaRPr>
          </a:p>
          <a:p>
            <a:pPr marL="428608" indent="-428608">
              <a:buFont typeface="+mj-lt"/>
              <a:buAutoNum type="arabicPeriod"/>
            </a:pPr>
            <a:r>
              <a:rPr lang="en-US" dirty="0" smtClean="0"/>
              <a:t>Designs are </a:t>
            </a:r>
            <a:r>
              <a:rPr lang="en-US" dirty="0" err="1" smtClean="0"/>
              <a:t>unconstructable</a:t>
            </a:r>
            <a:r>
              <a:rPr lang="en-US" dirty="0" smtClean="0"/>
              <a:t>.</a:t>
            </a:r>
          </a:p>
          <a:p>
            <a:pPr marL="342900" lvl="1" indent="0">
              <a:buNone/>
            </a:pPr>
            <a:r>
              <a:rPr lang="en-US" dirty="0" smtClean="0"/>
              <a:t> </a:t>
            </a:r>
            <a:r>
              <a:rPr lang="en-US" sz="2400" dirty="0" smtClean="0">
                <a:solidFill>
                  <a:srgbClr val="0070C0"/>
                </a:solidFill>
              </a:rPr>
              <a:t>Example:  high school </a:t>
            </a:r>
            <a:r>
              <a:rPr lang="en-US" sz="2400" dirty="0">
                <a:solidFill>
                  <a:srgbClr val="0070C0"/>
                </a:solidFill>
              </a:rPr>
              <a:t>masonry </a:t>
            </a:r>
            <a:r>
              <a:rPr lang="en-US" sz="2400" dirty="0" smtClean="0">
                <a:solidFill>
                  <a:srgbClr val="0070C0"/>
                </a:solidFill>
              </a:rPr>
              <a:t>wall collapse</a:t>
            </a:r>
            <a:endParaRPr lang="en-US" sz="2400" dirty="0">
              <a:solidFill>
                <a:srgbClr val="0070C0"/>
              </a:solidFill>
            </a:endParaRPr>
          </a:p>
          <a:p>
            <a:pPr marL="428608" indent="-428608">
              <a:buFont typeface="+mj-lt"/>
              <a:buAutoNum type="arabicPeriod"/>
            </a:pPr>
            <a:r>
              <a:rPr lang="en-US" dirty="0" smtClean="0"/>
              <a:t>Designs </a:t>
            </a:r>
            <a:r>
              <a:rPr lang="en-US" dirty="0"/>
              <a:t>are more hazardous to </a:t>
            </a:r>
            <a:r>
              <a:rPr lang="en-US" u="sng" dirty="0"/>
              <a:t>construct</a:t>
            </a:r>
            <a:r>
              <a:rPr lang="en-US" dirty="0"/>
              <a:t> than they need to </a:t>
            </a:r>
            <a:r>
              <a:rPr lang="en-US" dirty="0" smtClean="0"/>
              <a:t>be.</a:t>
            </a:r>
          </a:p>
          <a:p>
            <a:pPr marL="342900" lvl="1" indent="0">
              <a:buNone/>
            </a:pPr>
            <a:r>
              <a:rPr lang="en-US" dirty="0" smtClean="0"/>
              <a:t> </a:t>
            </a:r>
            <a:r>
              <a:rPr lang="en-US" sz="2400" dirty="0" smtClean="0">
                <a:solidFill>
                  <a:srgbClr val="0070C0"/>
                </a:solidFill>
              </a:rPr>
              <a:t>Examples</a:t>
            </a:r>
            <a:r>
              <a:rPr lang="en-US" sz="2400" dirty="0">
                <a:solidFill>
                  <a:srgbClr val="0070C0"/>
                </a:solidFill>
              </a:rPr>
              <a:t>:  e</a:t>
            </a:r>
            <a:r>
              <a:rPr lang="en-US" sz="2400" dirty="0" smtClean="0">
                <a:solidFill>
                  <a:srgbClr val="0070C0"/>
                </a:solidFill>
              </a:rPr>
              <a:t>xcavation, superstructure, MEP, finishes…</a:t>
            </a:r>
            <a:endParaRPr lang="en-US" sz="2400" dirty="0">
              <a:solidFill>
                <a:srgbClr val="0070C0"/>
              </a:solidFill>
            </a:endParaRPr>
          </a:p>
          <a:p>
            <a:pPr marL="428608" indent="-428608">
              <a:buFont typeface="+mj-lt"/>
              <a:buAutoNum type="arabicPeriod"/>
            </a:pPr>
            <a:r>
              <a:rPr lang="en-US" dirty="0" smtClean="0"/>
              <a:t>Designs </a:t>
            </a:r>
            <a:r>
              <a:rPr lang="en-US" dirty="0"/>
              <a:t>are more hazardous to </a:t>
            </a:r>
            <a:r>
              <a:rPr lang="en-US" u="sng" dirty="0"/>
              <a:t>maintain</a:t>
            </a:r>
            <a:r>
              <a:rPr lang="en-US" dirty="0"/>
              <a:t> than they need to </a:t>
            </a:r>
            <a:r>
              <a:rPr lang="en-US" dirty="0" smtClean="0"/>
              <a:t>be.</a:t>
            </a:r>
          </a:p>
          <a:p>
            <a:pPr marL="457200" lvl="1" indent="0">
              <a:buNone/>
            </a:pPr>
            <a:r>
              <a:rPr lang="en-US" sz="2400" dirty="0" smtClean="0">
                <a:solidFill>
                  <a:srgbClr val="0070C0"/>
                </a:solidFill>
              </a:rPr>
              <a:t>Examples</a:t>
            </a:r>
            <a:r>
              <a:rPr lang="en-US" sz="2400" dirty="0">
                <a:solidFill>
                  <a:srgbClr val="0070C0"/>
                </a:solidFill>
              </a:rPr>
              <a:t>: </a:t>
            </a:r>
            <a:r>
              <a:rPr lang="en-US" sz="2400" dirty="0" smtClean="0">
                <a:solidFill>
                  <a:srgbClr val="0070C0"/>
                </a:solidFill>
              </a:rPr>
              <a:t>skylights, access </a:t>
            </a:r>
            <a:r>
              <a:rPr lang="en-US" sz="2400" dirty="0">
                <a:solidFill>
                  <a:srgbClr val="0070C0"/>
                </a:solidFill>
              </a:rPr>
              <a:t>to light </a:t>
            </a:r>
            <a:r>
              <a:rPr lang="en-US" sz="2400" dirty="0" smtClean="0">
                <a:solidFill>
                  <a:srgbClr val="0070C0"/>
                </a:solidFill>
              </a:rPr>
              <a:t>bulbs, valves</a:t>
            </a:r>
            <a:r>
              <a:rPr lang="en-US" sz="2400" dirty="0">
                <a:solidFill>
                  <a:srgbClr val="0070C0"/>
                </a:solidFill>
              </a:rPr>
              <a:t>.</a:t>
            </a:r>
            <a:r>
              <a:rPr lang="en-US" sz="2400" dirty="0" smtClean="0">
                <a:solidFill>
                  <a:srgbClr val="0070C0"/>
                </a:solidFill>
              </a:rPr>
              <a:t>…</a:t>
            </a:r>
            <a:endParaRPr lang="en-US" sz="2400" dirty="0">
              <a:solidFill>
                <a:srgbClr val="0070C0"/>
              </a:solidFill>
            </a:endParaRPr>
          </a:p>
        </p:txBody>
      </p:sp>
    </p:spTree>
    <p:extLst>
      <p:ext uri="{BB962C8B-B14F-4D97-AF65-F5344CB8AC3E}">
        <p14:creationId xmlns:p14="http://schemas.microsoft.com/office/powerpoint/2010/main" val="376490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70451" y="207183"/>
            <a:ext cx="8229601" cy="1021899"/>
          </a:xfrm>
        </p:spPr>
        <p:txBody>
          <a:bodyPr>
            <a:normAutofit/>
          </a:bodyPr>
          <a:lstStyle/>
          <a:p>
            <a:r>
              <a:rPr lang="en-US" dirty="0" smtClean="0"/>
              <a:t>Economic benefits of </a:t>
            </a:r>
            <a:r>
              <a:rPr lang="en-US" dirty="0" err="1" smtClean="0"/>
              <a:t>Ptd</a:t>
            </a:r>
            <a:endParaRPr lang="en-US" dirty="0">
              <a:solidFill>
                <a:srgbClr val="FFC000"/>
              </a:solidFill>
            </a:endParaRPr>
          </a:p>
        </p:txBody>
      </p:sp>
      <p:sp>
        <p:nvSpPr>
          <p:cNvPr id="3" name="Content Placeholder 2"/>
          <p:cNvSpPr>
            <a:spLocks noGrp="1"/>
          </p:cNvSpPr>
          <p:nvPr>
            <p:ph idx="1"/>
          </p:nvPr>
        </p:nvSpPr>
        <p:spPr>
          <a:xfrm>
            <a:off x="284921" y="1417638"/>
            <a:ext cx="8289235" cy="4755958"/>
          </a:xfrm>
        </p:spPr>
        <p:txBody>
          <a:bodyPr>
            <a:normAutofit/>
          </a:bodyPr>
          <a:lstStyle/>
          <a:p>
            <a:pPr>
              <a:spcAft>
                <a:spcPts val="600"/>
              </a:spcAft>
            </a:pPr>
            <a:r>
              <a:rPr lang="en-US" sz="2800" dirty="0"/>
              <a:t>Reduced site hazards</a:t>
            </a:r>
          </a:p>
          <a:p>
            <a:pPr lvl="1">
              <a:spcAft>
                <a:spcPts val="600"/>
              </a:spcAft>
            </a:pPr>
            <a:r>
              <a:rPr lang="en-US" b="1" dirty="0">
                <a:solidFill>
                  <a:srgbClr val="FF0000"/>
                </a:solidFill>
              </a:rPr>
              <a:t>Fewer worker injuries and fatalities</a:t>
            </a:r>
          </a:p>
          <a:p>
            <a:pPr>
              <a:spcAft>
                <a:spcPts val="600"/>
              </a:spcAft>
            </a:pPr>
            <a:r>
              <a:rPr lang="en-US" sz="2800" dirty="0"/>
              <a:t>Reduced workers’ compensation premiums</a:t>
            </a:r>
          </a:p>
          <a:p>
            <a:pPr>
              <a:spcAft>
                <a:spcPts val="600"/>
              </a:spcAft>
            </a:pPr>
            <a:r>
              <a:rPr lang="en-US" sz="2800" dirty="0"/>
              <a:t>Increased productivity and quality</a:t>
            </a:r>
          </a:p>
          <a:p>
            <a:pPr>
              <a:spcAft>
                <a:spcPts val="600"/>
              </a:spcAft>
            </a:pPr>
            <a:r>
              <a:rPr lang="en-US" sz="2800" dirty="0"/>
              <a:t>Fewer delays due to accidents</a:t>
            </a:r>
          </a:p>
          <a:p>
            <a:pPr>
              <a:spcAft>
                <a:spcPts val="600"/>
              </a:spcAft>
            </a:pPr>
            <a:r>
              <a:rPr lang="en-US" sz="2800" dirty="0"/>
              <a:t>Improved operations/maintenance safety</a:t>
            </a:r>
          </a:p>
        </p:txBody>
      </p:sp>
    </p:spTree>
    <p:extLst>
      <p:ext uri="{BB962C8B-B14F-4D97-AF65-F5344CB8AC3E}">
        <p14:creationId xmlns:p14="http://schemas.microsoft.com/office/powerpoint/2010/main" val="340234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0156"/>
            <a:ext cx="8534400" cy="912297"/>
          </a:xfrm>
        </p:spPr>
        <p:txBody>
          <a:bodyPr>
            <a:normAutofit/>
          </a:bodyPr>
          <a:lstStyle/>
          <a:p>
            <a:r>
              <a:rPr lang="en-US" sz="3200" dirty="0" smtClean="0"/>
              <a:t>ASCE Code of Ethics</a:t>
            </a:r>
            <a:endParaRPr lang="en-US" sz="3200" dirty="0"/>
          </a:p>
        </p:txBody>
      </p:sp>
      <p:sp>
        <p:nvSpPr>
          <p:cNvPr id="3" name="Content Placeholder 2"/>
          <p:cNvSpPr>
            <a:spLocks noGrp="1"/>
          </p:cNvSpPr>
          <p:nvPr>
            <p:ph idx="1"/>
          </p:nvPr>
        </p:nvSpPr>
        <p:spPr>
          <a:xfrm>
            <a:off x="59634" y="1232453"/>
            <a:ext cx="9011479" cy="5370716"/>
          </a:xfrm>
        </p:spPr>
        <p:txBody>
          <a:bodyPr/>
          <a:lstStyle/>
          <a:p>
            <a:pPr marL="457200" lvl="1" indent="0">
              <a:buNone/>
            </a:pPr>
            <a:r>
              <a:rPr lang="en-US" b="1" dirty="0" smtClean="0"/>
              <a:t>Canon 1:  Hold Safety Paramount</a:t>
            </a:r>
          </a:p>
          <a:p>
            <a:pPr lvl="1"/>
            <a:r>
              <a:rPr lang="en-US" dirty="0"/>
              <a:t>Engineers shall hold paramount the safety, health and welfare of the public and shall strive to comply with the principles of sustainable development in the performance of their professional duties. </a:t>
            </a:r>
          </a:p>
          <a:p>
            <a:pPr lvl="1"/>
            <a:endParaRPr lang="en-US" dirty="0"/>
          </a:p>
          <a:p>
            <a:pPr lvl="1"/>
            <a:r>
              <a:rPr lang="en-US" dirty="0"/>
              <a:t>a. Engineers shall recognize that the lives, safety, health and welfare of the general public are dependent upon engineering judgments, decisions and practices incorporated into structures, machines, products, processes and devices. </a:t>
            </a:r>
          </a:p>
        </p:txBody>
      </p:sp>
    </p:spTree>
    <p:extLst>
      <p:ext uri="{BB962C8B-B14F-4D97-AF65-F5344CB8AC3E}">
        <p14:creationId xmlns:p14="http://schemas.microsoft.com/office/powerpoint/2010/main" val="231036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6835" y="348018"/>
            <a:ext cx="8554278" cy="838200"/>
          </a:xfrm>
        </p:spPr>
        <p:txBody>
          <a:bodyPr>
            <a:normAutofit/>
          </a:bodyPr>
          <a:lstStyle/>
          <a:p>
            <a:r>
              <a:rPr lang="en-US" dirty="0"/>
              <a:t>Social</a:t>
            </a:r>
            <a:r>
              <a:rPr lang="en-US" dirty="0" smtClean="0"/>
              <a:t> sustainability issues</a:t>
            </a:r>
            <a:endParaRPr lang="en-US" dirty="0"/>
          </a:p>
        </p:txBody>
      </p:sp>
      <p:sp>
        <p:nvSpPr>
          <p:cNvPr id="2" name="Content Placeholder 1"/>
          <p:cNvSpPr>
            <a:spLocks noGrp="1"/>
          </p:cNvSpPr>
          <p:nvPr>
            <p:ph sz="quarter" idx="1"/>
          </p:nvPr>
        </p:nvSpPr>
        <p:spPr>
          <a:xfrm>
            <a:off x="424071" y="1444892"/>
            <a:ext cx="8262730" cy="4635235"/>
          </a:xfrm>
        </p:spPr>
        <p:txBody>
          <a:bodyPr>
            <a:normAutofit/>
          </a:bodyPr>
          <a:lstStyle/>
          <a:p>
            <a:pPr>
              <a:spcBef>
                <a:spcPts val="1800"/>
              </a:spcBef>
            </a:pPr>
            <a:r>
              <a:rPr lang="en-US" dirty="0"/>
              <a:t>Do not our duties include minimizing all risks </a:t>
            </a:r>
            <a:r>
              <a:rPr lang="en-US" dirty="0" smtClean="0"/>
              <a:t>(especially to people) that </a:t>
            </a:r>
            <a:r>
              <a:rPr lang="en-US" dirty="0"/>
              <a:t>we have control over?</a:t>
            </a:r>
          </a:p>
          <a:p>
            <a:pPr>
              <a:spcBef>
                <a:spcPts val="3000"/>
              </a:spcBef>
            </a:pPr>
            <a:r>
              <a:rPr lang="en-US" dirty="0"/>
              <a:t>Do not we have the same duties for construction </a:t>
            </a:r>
            <a:r>
              <a:rPr lang="en-US" dirty="0" smtClean="0"/>
              <a:t>and maintenance workers </a:t>
            </a:r>
            <a:r>
              <a:rPr lang="en-US" dirty="0"/>
              <a:t>as for the “public</a:t>
            </a:r>
            <a:r>
              <a:rPr lang="en-US" dirty="0" smtClean="0"/>
              <a:t>”?</a:t>
            </a:r>
          </a:p>
        </p:txBody>
      </p:sp>
    </p:spTree>
    <p:extLst>
      <p:ext uri="{BB962C8B-B14F-4D97-AF65-F5344CB8AC3E}">
        <p14:creationId xmlns:p14="http://schemas.microsoft.com/office/powerpoint/2010/main" val="100133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183" y="279779"/>
            <a:ext cx="8686800" cy="838200"/>
          </a:xfrm>
        </p:spPr>
        <p:txBody>
          <a:bodyPr>
            <a:normAutofit/>
          </a:bodyPr>
          <a:lstStyle/>
          <a:p>
            <a:r>
              <a:rPr lang="en-US" sz="4000" dirty="0" smtClean="0"/>
              <a:t>Overview</a:t>
            </a:r>
            <a:endParaRPr lang="en-US" sz="4000" dirty="0"/>
          </a:p>
        </p:txBody>
      </p:sp>
      <p:sp>
        <p:nvSpPr>
          <p:cNvPr id="3" name="Content Placeholder 2"/>
          <p:cNvSpPr>
            <a:spLocks noGrp="1"/>
          </p:cNvSpPr>
          <p:nvPr>
            <p:ph idx="1"/>
          </p:nvPr>
        </p:nvSpPr>
        <p:spPr>
          <a:xfrm>
            <a:off x="292608" y="1205949"/>
            <a:ext cx="4645152" cy="5031078"/>
          </a:xfrm>
        </p:spPr>
        <p:txBody>
          <a:bodyPr>
            <a:normAutofit/>
          </a:bodyPr>
          <a:lstStyle/>
          <a:p>
            <a:r>
              <a:rPr lang="en-US" sz="2800" dirty="0" smtClean="0">
                <a:solidFill>
                  <a:schemeClr val="bg1">
                    <a:lumMod val="65000"/>
                  </a:schemeClr>
                </a:solidFill>
              </a:rPr>
              <a:t>Triple Bottom Line and Social Sustainability</a:t>
            </a:r>
          </a:p>
          <a:p>
            <a:r>
              <a:rPr lang="en-US" sz="2800" dirty="0">
                <a:solidFill>
                  <a:schemeClr val="bg1">
                    <a:lumMod val="65000"/>
                  </a:schemeClr>
                </a:solidFill>
              </a:rPr>
              <a:t>I</a:t>
            </a:r>
            <a:r>
              <a:rPr lang="en-US" sz="2800" dirty="0" smtClean="0">
                <a:solidFill>
                  <a:schemeClr val="bg1">
                    <a:lumMod val="65000"/>
                  </a:schemeClr>
                </a:solidFill>
              </a:rPr>
              <a:t>mproving Site Safety requires Integrated </a:t>
            </a:r>
            <a:r>
              <a:rPr lang="en-US" sz="2800" dirty="0">
                <a:solidFill>
                  <a:schemeClr val="bg1">
                    <a:lumMod val="65000"/>
                  </a:schemeClr>
                </a:solidFill>
              </a:rPr>
              <a:t>D</a:t>
            </a:r>
            <a:r>
              <a:rPr lang="en-US" sz="2800" dirty="0" smtClean="0">
                <a:solidFill>
                  <a:schemeClr val="bg1">
                    <a:lumMod val="65000"/>
                  </a:schemeClr>
                </a:solidFill>
              </a:rPr>
              <a:t>esign and Construction</a:t>
            </a:r>
          </a:p>
          <a:p>
            <a:r>
              <a:rPr lang="en-US" sz="2800" dirty="0" smtClean="0">
                <a:solidFill>
                  <a:schemeClr val="bg1">
                    <a:lumMod val="65000"/>
                  </a:schemeClr>
                </a:solidFill>
              </a:rPr>
              <a:t>PtD Concept and Benefits</a:t>
            </a:r>
            <a:endParaRPr lang="en-US" sz="2800" dirty="0">
              <a:solidFill>
                <a:schemeClr val="bg1">
                  <a:lumMod val="65000"/>
                </a:schemeClr>
              </a:solidFill>
            </a:endParaRPr>
          </a:p>
          <a:p>
            <a:r>
              <a:rPr lang="en-US" b="1" dirty="0" smtClean="0"/>
              <a:t>Examples</a:t>
            </a:r>
            <a:endParaRPr lang="en-US" b="1" dirty="0"/>
          </a:p>
          <a:p>
            <a:r>
              <a:rPr lang="en-US" sz="2800" dirty="0" smtClean="0">
                <a:solidFill>
                  <a:schemeClr val="bg1">
                    <a:lumMod val="65000"/>
                  </a:schemeClr>
                </a:solidFill>
              </a:rPr>
              <a:t>Processes and Tools</a:t>
            </a:r>
            <a:endParaRPr lang="en-US" sz="2800" dirty="0">
              <a:solidFill>
                <a:schemeClr val="bg1">
                  <a:lumMod val="65000"/>
                </a:schemeClr>
              </a:solidFill>
            </a:endParaRPr>
          </a:p>
          <a:p>
            <a:r>
              <a:rPr lang="en-US" sz="2800" dirty="0">
                <a:solidFill>
                  <a:schemeClr val="bg1">
                    <a:lumMod val="65000"/>
                  </a:schemeClr>
                </a:solidFill>
              </a:rPr>
              <a:t>Moving forward </a:t>
            </a:r>
            <a:r>
              <a:rPr lang="en-US" sz="2800" dirty="0" smtClean="0">
                <a:solidFill>
                  <a:schemeClr val="bg1">
                    <a:lumMod val="65000"/>
                  </a:schemeClr>
                </a:solidFill>
              </a:rPr>
              <a:t>in </a:t>
            </a:r>
            <a:r>
              <a:rPr lang="en-US" sz="2800" dirty="0">
                <a:solidFill>
                  <a:schemeClr val="bg1">
                    <a:lumMod val="65000"/>
                  </a:schemeClr>
                </a:solidFill>
              </a:rPr>
              <a:t>your </a:t>
            </a:r>
            <a:r>
              <a:rPr lang="en-US" sz="2800" dirty="0" smtClean="0">
                <a:solidFill>
                  <a:schemeClr val="bg1">
                    <a:lumMod val="65000"/>
                  </a:schemeClr>
                </a:solidFill>
              </a:rPr>
              <a:t>organization</a:t>
            </a:r>
            <a:endParaRPr lang="en-US" sz="2800" dirty="0">
              <a:solidFill>
                <a:schemeClr val="bg1">
                  <a:lumMod val="65000"/>
                </a:schemeClr>
              </a:solidFill>
            </a:endParaRPr>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816" y="2438400"/>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9434" y="3358627"/>
            <a:ext cx="1168854" cy="782742"/>
          </a:xfrm>
          <a:prstGeom prst="rect">
            <a:avLst/>
          </a:prstGeom>
          <a:noFill/>
        </p:spPr>
      </p:pic>
      <p:sp>
        <p:nvSpPr>
          <p:cNvPr id="12" name="Text Box 9"/>
          <p:cNvSpPr txBox="1">
            <a:spLocks noChangeArrowheads="1"/>
          </p:cNvSpPr>
          <p:nvPr/>
        </p:nvSpPr>
        <p:spPr bwMode="auto">
          <a:xfrm>
            <a:off x="5312065" y="4638787"/>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7638288" y="3102595"/>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6467856" y="2627107"/>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5123354" y="3322051"/>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7086600" y="4572000"/>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5151120" y="1127077"/>
            <a:ext cx="3803904" cy="1323439"/>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Prevention through Design</a:t>
            </a:r>
          </a:p>
          <a:p>
            <a:pPr algn="ctr">
              <a:spcBef>
                <a:spcPct val="50000"/>
              </a:spcBef>
            </a:pPr>
            <a:r>
              <a:rPr lang="en-US" sz="2000" b="1" dirty="0" smtClean="0">
                <a:solidFill>
                  <a:srgbClr val="FF0000"/>
                </a:solidFill>
                <a:latin typeface="Myriad Pro"/>
              </a:rPr>
              <a:t> =  Design for Safety </a:t>
            </a:r>
          </a:p>
          <a:p>
            <a:pPr algn="ctr">
              <a:spcBef>
                <a:spcPct val="50000"/>
              </a:spcBef>
            </a:pPr>
            <a:r>
              <a:rPr lang="en-US" sz="2000" b="1" dirty="0" smtClean="0">
                <a:solidFill>
                  <a:srgbClr val="FF0000"/>
                </a:solidFill>
                <a:latin typeface="Myriad Pro"/>
              </a:rPr>
              <a:t>=  Safety by Design </a:t>
            </a:r>
            <a:endParaRPr lang="en-US" sz="2000" b="1" i="1" dirty="0">
              <a:solidFill>
                <a:srgbClr val="FF0000"/>
              </a:solidFill>
              <a:latin typeface="Myriad Pro"/>
            </a:endParaRPr>
          </a:p>
        </p:txBody>
      </p:sp>
    </p:spTree>
    <p:extLst>
      <p:ext uri="{BB962C8B-B14F-4D97-AF65-F5344CB8AC3E}">
        <p14:creationId xmlns:p14="http://schemas.microsoft.com/office/powerpoint/2010/main" val="1646577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181970" y="163773"/>
            <a:ext cx="8534400" cy="1143000"/>
          </a:xfrm>
        </p:spPr>
        <p:txBody>
          <a:bodyPr/>
          <a:lstStyle/>
          <a:p>
            <a:pPr eaLnBrk="1" hangingPunct="1"/>
            <a:r>
              <a:rPr lang="en-US" sz="3200" dirty="0"/>
              <a:t>Example of the Need for PTD</a:t>
            </a:r>
          </a:p>
        </p:txBody>
      </p:sp>
      <p:sp>
        <p:nvSpPr>
          <p:cNvPr id="2052" name="Content Placeholder 2"/>
          <p:cNvSpPr>
            <a:spLocks noGrp="1"/>
          </p:cNvSpPr>
          <p:nvPr>
            <p:ph idx="1"/>
          </p:nvPr>
        </p:nvSpPr>
        <p:spPr>
          <a:xfrm>
            <a:off x="3220872" y="1306775"/>
            <a:ext cx="5923128" cy="5551227"/>
          </a:xfrm>
        </p:spPr>
        <p:txBody>
          <a:bodyPr/>
          <a:lstStyle/>
          <a:p>
            <a:pPr eaLnBrk="1" hangingPunct="1">
              <a:lnSpc>
                <a:spcPct val="90000"/>
              </a:lnSpc>
            </a:pPr>
            <a:r>
              <a:rPr lang="en-US" sz="2400" dirty="0"/>
              <a:t>Design spec:</a:t>
            </a:r>
          </a:p>
          <a:p>
            <a:pPr lvl="1" eaLnBrk="1" hangingPunct="1">
              <a:lnSpc>
                <a:spcPct val="90000"/>
              </a:lnSpc>
            </a:pPr>
            <a:r>
              <a:rPr lang="en-US" sz="2000" dirty="0"/>
              <a:t>Dig groundwater monitoring wells at various locations.</a:t>
            </a:r>
          </a:p>
          <a:p>
            <a:pPr lvl="1" eaLnBrk="1" hangingPunct="1">
              <a:lnSpc>
                <a:spcPct val="90000"/>
              </a:lnSpc>
            </a:pPr>
            <a:r>
              <a:rPr lang="en-US" sz="2000" dirty="0"/>
              <a:t>Wells located directly under overhead power lines.</a:t>
            </a:r>
          </a:p>
          <a:p>
            <a:pPr eaLnBrk="1" hangingPunct="1">
              <a:lnSpc>
                <a:spcPct val="90000"/>
              </a:lnSpc>
            </a:pPr>
            <a:r>
              <a:rPr lang="en-US" sz="2400" dirty="0"/>
              <a:t>Accident:</a:t>
            </a:r>
          </a:p>
          <a:p>
            <a:pPr lvl="1" eaLnBrk="1" hangingPunct="1">
              <a:lnSpc>
                <a:spcPct val="90000"/>
              </a:lnSpc>
            </a:pPr>
            <a:r>
              <a:rPr lang="en-US" sz="2000" dirty="0"/>
              <a:t>Worker electrocuted when his drill rig got too close to overhead power lines.</a:t>
            </a:r>
          </a:p>
          <a:p>
            <a:pPr eaLnBrk="1" hangingPunct="1">
              <a:lnSpc>
                <a:spcPct val="90000"/>
              </a:lnSpc>
            </a:pPr>
            <a:r>
              <a:rPr lang="en-US" sz="2400" dirty="0"/>
              <a:t>Engineer could have:</a:t>
            </a:r>
          </a:p>
          <a:p>
            <a:pPr lvl="1" eaLnBrk="1" hangingPunct="1">
              <a:lnSpc>
                <a:spcPct val="90000"/>
              </a:lnSpc>
            </a:pPr>
            <a:r>
              <a:rPr lang="en-US" sz="2000" dirty="0"/>
              <a:t>specified wells be dug away from power lines; and/or</a:t>
            </a:r>
          </a:p>
          <a:p>
            <a:pPr lvl="1" eaLnBrk="1" hangingPunct="1">
              <a:lnSpc>
                <a:spcPct val="90000"/>
              </a:lnSpc>
            </a:pPr>
            <a:r>
              <a:rPr lang="en-US" sz="2000" dirty="0"/>
              <a:t>better informed the contractor of hazard posed by wells’ proximity to powerlines through the plans, specifications, and bid documents.</a:t>
            </a:r>
            <a:endParaRPr lang="en-US" dirty="0" smtClean="0"/>
          </a:p>
        </p:txBody>
      </p:sp>
      <p:graphicFrame>
        <p:nvGraphicFramePr>
          <p:cNvPr id="2050" name="Object 12"/>
          <p:cNvGraphicFramePr>
            <a:graphicFrameLocks noChangeAspect="1"/>
          </p:cNvGraphicFramePr>
          <p:nvPr>
            <p:extLst/>
          </p:nvPr>
        </p:nvGraphicFramePr>
        <p:xfrm>
          <a:off x="76200" y="1466888"/>
          <a:ext cx="3144672" cy="5391112"/>
        </p:xfrm>
        <a:graphic>
          <a:graphicData uri="http://schemas.openxmlformats.org/presentationml/2006/ole">
            <mc:AlternateContent xmlns:mc="http://schemas.openxmlformats.org/markup-compatibility/2006">
              <mc:Choice xmlns:v="urn:schemas-microsoft-com:vml" Requires="v">
                <p:oleObj spid="_x0000_s1085" name="Acrobat Document" r:id="rId4" imgW="9609524" imgH="16466667" progId="AcroExch.Document.7">
                  <p:embed/>
                </p:oleObj>
              </mc:Choice>
              <mc:Fallback>
                <p:oleObj name="Acrobat Document" r:id="rId4" imgW="9609524" imgH="16466667" progId="AcroExch.Document.7">
                  <p:embed/>
                  <p:pic>
                    <p:nvPicPr>
                      <p:cNvPr id="205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466888"/>
                        <a:ext cx="3144672" cy="5391112"/>
                      </a:xfrm>
                      <a:prstGeom prst="rect">
                        <a:avLst/>
                      </a:prstGeom>
                      <a:noFill/>
                      <a:extLst/>
                    </p:spPr>
                  </p:pic>
                </p:oleObj>
              </mc:Fallback>
            </mc:AlternateContent>
          </a:graphicData>
        </a:graphic>
      </p:graphicFrame>
    </p:spTree>
    <p:extLst>
      <p:ext uri="{BB962C8B-B14F-4D97-AF65-F5344CB8AC3E}">
        <p14:creationId xmlns:p14="http://schemas.microsoft.com/office/powerpoint/2010/main" val="3093198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9184" y="302528"/>
            <a:ext cx="8686800" cy="838200"/>
          </a:xfrm>
        </p:spPr>
        <p:txBody>
          <a:bodyPr>
            <a:normAutofit/>
          </a:bodyPr>
          <a:lstStyle/>
          <a:p>
            <a:pPr eaLnBrk="1" hangingPunct="1"/>
            <a:r>
              <a:rPr lang="en-US" sz="3200" dirty="0"/>
              <a:t>PTD Example:  Anchorage Points</a:t>
            </a:r>
          </a:p>
        </p:txBody>
      </p:sp>
      <p:pic>
        <p:nvPicPr>
          <p:cNvPr id="21507" name="Picture 7" descr="8-Tie-off Interstitia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38802" y="3657600"/>
            <a:ext cx="3392557" cy="3048000"/>
          </a:xfrm>
          <a:prstGeom prst="rect">
            <a:avLst/>
          </a:prstGeom>
          <a:noFill/>
          <a:ln w="9525">
            <a:noFill/>
            <a:miter lim="800000"/>
            <a:headEnd/>
            <a:tailEnd/>
          </a:ln>
        </p:spPr>
      </p:pic>
      <p:pic>
        <p:nvPicPr>
          <p:cNvPr id="21508" name="Picture 10" descr="053105 019 compres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400" y="3962400"/>
            <a:ext cx="3657600" cy="2743200"/>
          </a:xfrm>
          <a:prstGeom prst="rect">
            <a:avLst/>
          </a:prstGeom>
          <a:noFill/>
          <a:ln w="9525">
            <a:noFill/>
            <a:miter lim="800000"/>
            <a:headEnd/>
            <a:tailEnd/>
          </a:ln>
        </p:spPr>
      </p:pic>
      <p:pic>
        <p:nvPicPr>
          <p:cNvPr id="28673" name="Picture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38611" y="1140728"/>
            <a:ext cx="2265539" cy="3962400"/>
          </a:xfrm>
          <a:prstGeom prst="rect">
            <a:avLst/>
          </a:prstGeom>
          <a:noFill/>
          <a:ln w="9525">
            <a:noFill/>
            <a:miter lim="800000"/>
            <a:headEnd/>
            <a:tailEnd/>
          </a:ln>
        </p:spPr>
      </p:pic>
    </p:spTree>
    <p:extLst>
      <p:ext uri="{BB962C8B-B14F-4D97-AF65-F5344CB8AC3E}">
        <p14:creationId xmlns:p14="http://schemas.microsoft.com/office/powerpoint/2010/main" val="418543335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sz="half" idx="1"/>
          </p:nvPr>
        </p:nvSpPr>
        <p:spPr>
          <a:xfrm>
            <a:off x="228600" y="1255594"/>
            <a:ext cx="8915400" cy="2249606"/>
          </a:xfrm>
        </p:spPr>
        <p:txBody>
          <a:bodyPr/>
          <a:lstStyle/>
          <a:p>
            <a:pPr marL="0" indent="0">
              <a:buNone/>
            </a:pPr>
            <a:r>
              <a:rPr lang="en-US" i="1" dirty="0" smtClean="0"/>
              <a:t>Detailing Guide for the Enhancement of Erection Safety</a:t>
            </a:r>
          </a:p>
          <a:p>
            <a:pPr marL="0" indent="0">
              <a:buNone/>
            </a:pPr>
            <a:r>
              <a:rPr lang="en-US" dirty="0" smtClean="0"/>
              <a:t>Published by the National Institute for Steel Detailing and the Steel Erectors Association of America</a:t>
            </a:r>
          </a:p>
          <a:p>
            <a:pPr eaLnBrk="1" hangingPunct="1"/>
            <a:endParaRPr lang="en-US" dirty="0" smtClean="0"/>
          </a:p>
        </p:txBody>
      </p:sp>
      <p:pic>
        <p:nvPicPr>
          <p:cNvPr id="33795" name="Picture 2"/>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a:xfrm>
            <a:off x="2169995" y="2814569"/>
            <a:ext cx="5213444" cy="3910083"/>
          </a:xfrm>
        </p:spPr>
      </p:pic>
      <p:sp>
        <p:nvSpPr>
          <p:cNvPr id="33796" name="Title 4"/>
          <p:cNvSpPr>
            <a:spLocks noGrp="1"/>
          </p:cNvSpPr>
          <p:nvPr>
            <p:ph type="title"/>
          </p:nvPr>
        </p:nvSpPr>
        <p:spPr>
          <a:xfrm>
            <a:off x="304800" y="239404"/>
            <a:ext cx="8534400" cy="1016190"/>
          </a:xfrm>
        </p:spPr>
        <p:txBody>
          <a:bodyPr>
            <a:normAutofit fontScale="90000"/>
          </a:bodyPr>
          <a:lstStyle/>
          <a:p>
            <a:pPr eaLnBrk="1" hangingPunct="1"/>
            <a:r>
              <a:rPr lang="en-US" dirty="0" smtClean="0"/>
              <a:t>PTD Example:  Structural Steel Design</a:t>
            </a:r>
          </a:p>
        </p:txBody>
      </p:sp>
    </p:spTree>
    <p:extLst>
      <p:ext uri="{BB962C8B-B14F-4D97-AF65-F5344CB8AC3E}">
        <p14:creationId xmlns:p14="http://schemas.microsoft.com/office/powerpoint/2010/main" val="145102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4419600" y="805557"/>
            <a:ext cx="4724400" cy="6074668"/>
          </a:xfrm>
        </p:spPr>
      </p:pic>
      <p:sp>
        <p:nvSpPr>
          <p:cNvPr id="34819" name="Rectangle 2"/>
          <p:cNvSpPr>
            <a:spLocks noGrp="1" noChangeArrowheads="1"/>
          </p:cNvSpPr>
          <p:nvPr>
            <p:ph type="body" idx="4294967295"/>
          </p:nvPr>
        </p:nvSpPr>
        <p:spPr>
          <a:xfrm>
            <a:off x="0" y="1078175"/>
            <a:ext cx="4419600" cy="5627427"/>
          </a:xfrm>
        </p:spPr>
        <p:txBody>
          <a:bodyPr/>
          <a:lstStyle/>
          <a:p>
            <a:pPr marL="0" indent="0">
              <a:lnSpc>
                <a:spcPct val="90000"/>
              </a:lnSpc>
              <a:buNone/>
            </a:pPr>
            <a:r>
              <a:rPr lang="en-US" sz="2800" dirty="0"/>
              <a:t>The Erector Friendly Column</a:t>
            </a:r>
          </a:p>
          <a:p>
            <a:pPr marL="457200" lvl="1">
              <a:lnSpc>
                <a:spcPct val="90000"/>
              </a:lnSpc>
            </a:pPr>
            <a:r>
              <a:rPr lang="en-US" sz="2400" dirty="0"/>
              <a:t>Include holes in columns at 21” and 42” for guardrail cables and at higher locations for fall protection tie-offs</a:t>
            </a:r>
          </a:p>
          <a:p>
            <a:pPr marL="457200" lvl="1">
              <a:lnSpc>
                <a:spcPct val="90000"/>
              </a:lnSpc>
            </a:pPr>
            <a:r>
              <a:rPr lang="en-US" sz="2400" dirty="0"/>
              <a:t>Locate column splices and connections at reasonable heights above floor</a:t>
            </a:r>
          </a:p>
        </p:txBody>
      </p:sp>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19600" y="3636582"/>
            <a:ext cx="4724400" cy="324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419601" y="68853"/>
            <a:ext cx="4724400" cy="3545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01488" y="6248400"/>
            <a:ext cx="3287485" cy="338554"/>
          </a:xfrm>
          <a:prstGeom prst="rect">
            <a:avLst/>
          </a:prstGeom>
          <a:noFill/>
        </p:spPr>
        <p:txBody>
          <a:bodyPr wrap="square" rtlCol="0">
            <a:spAutoFit/>
          </a:bodyPr>
          <a:lstStyle/>
          <a:p>
            <a:r>
              <a:rPr lang="en-US" sz="1600" dirty="0"/>
              <a:t>Photo:  AISC educator </a:t>
            </a:r>
            <a:r>
              <a:rPr lang="en-US" sz="1600" dirty="0" err="1"/>
              <a:t>ppt</a:t>
            </a:r>
            <a:endParaRPr lang="en-US" sz="1600" dirty="0"/>
          </a:p>
        </p:txBody>
      </p:sp>
    </p:spTree>
    <p:extLst>
      <p:ext uri="{BB962C8B-B14F-4D97-AF65-F5344CB8AC3E}">
        <p14:creationId xmlns:p14="http://schemas.microsoft.com/office/powerpoint/2010/main" val="3058949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8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304802" y="1905000"/>
            <a:ext cx="3434687" cy="3124200"/>
          </a:xfrm>
        </p:spPr>
        <p:txBody>
          <a:bodyPr/>
          <a:lstStyle/>
          <a:p>
            <a:pPr eaLnBrk="1" hangingPunct="1"/>
            <a:r>
              <a:rPr lang="en-US" dirty="0" smtClean="0"/>
              <a:t>Provide enough space for making connections</a:t>
            </a:r>
          </a:p>
        </p:txBody>
      </p:sp>
      <p:pic>
        <p:nvPicPr>
          <p:cNvPr id="3993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39489" y="33070"/>
            <a:ext cx="5404513" cy="6824930"/>
          </a:xfrm>
          <a:prstGeom prst="rect">
            <a:avLst/>
          </a:prstGeom>
          <a:noFill/>
          <a:ln w="9525">
            <a:noFill/>
            <a:miter lim="800000"/>
            <a:headEnd/>
            <a:tailEnd/>
          </a:ln>
        </p:spPr>
      </p:pic>
    </p:spTree>
    <p:extLst>
      <p:ext uri="{BB962C8B-B14F-4D97-AF65-F5344CB8AC3E}">
        <p14:creationId xmlns:p14="http://schemas.microsoft.com/office/powerpoint/2010/main" val="236636607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a:xfrm>
            <a:off x="228600" y="1187357"/>
            <a:ext cx="3565478" cy="3248167"/>
          </a:xfrm>
        </p:spPr>
        <p:txBody>
          <a:bodyPr/>
          <a:lstStyle/>
          <a:p>
            <a:pPr eaLnBrk="1" hangingPunct="1"/>
            <a:r>
              <a:rPr lang="en-US" dirty="0" smtClean="0"/>
              <a:t>Know approximate dimensions of necessary tools to make connections</a:t>
            </a:r>
          </a:p>
          <a:p>
            <a:pPr eaLnBrk="1" hangingPunct="1"/>
            <a:endParaRPr lang="en-US" dirty="0" smtClean="0"/>
          </a:p>
        </p:txBody>
      </p:sp>
      <p:pic>
        <p:nvPicPr>
          <p:cNvPr id="4096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17783" y="109184"/>
            <a:ext cx="5226218" cy="6748817"/>
          </a:xfrm>
          <a:prstGeom prst="rect">
            <a:avLst/>
          </a:prstGeom>
          <a:noFill/>
          <a:ln w="9525">
            <a:noFill/>
            <a:miter lim="800000"/>
            <a:headEnd/>
            <a:tailEnd/>
          </a:ln>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817" y="13646"/>
            <a:ext cx="5158854" cy="6867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01488" y="6248400"/>
            <a:ext cx="3287485" cy="338554"/>
          </a:xfrm>
          <a:prstGeom prst="rect">
            <a:avLst/>
          </a:prstGeom>
          <a:noFill/>
        </p:spPr>
        <p:txBody>
          <a:bodyPr wrap="square" rtlCol="0">
            <a:spAutoFit/>
          </a:bodyPr>
          <a:lstStyle/>
          <a:p>
            <a:r>
              <a:rPr lang="en-US" sz="1600" dirty="0"/>
              <a:t>Photo:  AISC educator </a:t>
            </a:r>
            <a:r>
              <a:rPr lang="en-US" sz="1600" dirty="0" err="1"/>
              <a:t>ppt</a:t>
            </a:r>
            <a:endParaRPr lang="en-US" sz="1600" dirty="0"/>
          </a:p>
        </p:txBody>
      </p:sp>
    </p:spTree>
    <p:extLst>
      <p:ext uri="{BB962C8B-B14F-4D97-AF65-F5344CB8AC3E}">
        <p14:creationId xmlns:p14="http://schemas.microsoft.com/office/powerpoint/2010/main" val="1577568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7753" y="133517"/>
            <a:ext cx="7772400" cy="838200"/>
          </a:xfrm>
        </p:spPr>
        <p:txBody>
          <a:bodyPr>
            <a:normAutofit fontScale="90000"/>
          </a:bodyPr>
          <a:lstStyle/>
          <a:p>
            <a:r>
              <a:rPr lang="en-US" altLang="en-US" sz="4800" dirty="0" smtClean="0"/>
              <a:t>Examples:  Prefabrication</a:t>
            </a:r>
          </a:p>
        </p:txBody>
      </p:sp>
      <p:sp>
        <p:nvSpPr>
          <p:cNvPr id="20483" name="Text Box 17"/>
          <p:cNvSpPr txBox="1">
            <a:spLocks noChangeArrowheads="1"/>
          </p:cNvSpPr>
          <p:nvPr/>
        </p:nvSpPr>
        <p:spPr bwMode="auto">
          <a:xfrm>
            <a:off x="4310666" y="1272211"/>
            <a:ext cx="16119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en-US" sz="2000" b="1" dirty="0">
                <a:latin typeface="Verdana" panose="020B0604030504040204" pitchFamily="34" charset="0"/>
              </a:rPr>
              <a:t>Bridge Trusses</a:t>
            </a:r>
          </a:p>
        </p:txBody>
      </p:sp>
      <p:sp>
        <p:nvSpPr>
          <p:cNvPr id="20487" name="Rectangle 12"/>
          <p:cNvSpPr>
            <a:spLocks noChangeArrowheads="1"/>
          </p:cNvSpPr>
          <p:nvPr/>
        </p:nvSpPr>
        <p:spPr bwMode="auto">
          <a:xfrm>
            <a:off x="4243754" y="3351030"/>
            <a:ext cx="9906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1100" dirty="0"/>
              <a:t>www.ultimateengineering.com</a:t>
            </a:r>
          </a:p>
        </p:txBody>
      </p:sp>
      <p:sp>
        <p:nvSpPr>
          <p:cNvPr id="20488" name="Rectangle 15"/>
          <p:cNvSpPr>
            <a:spLocks noChangeArrowheads="1"/>
          </p:cNvSpPr>
          <p:nvPr/>
        </p:nvSpPr>
        <p:spPr bwMode="auto">
          <a:xfrm>
            <a:off x="3460619" y="6575523"/>
            <a:ext cx="13208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1100" dirty="0"/>
              <a:t>test.jedinstvo.com</a:t>
            </a:r>
          </a:p>
        </p:txBody>
      </p:sp>
      <p:sp>
        <p:nvSpPr>
          <p:cNvPr id="20489" name="Text Box 19"/>
          <p:cNvSpPr txBox="1">
            <a:spLocks noChangeArrowheads="1"/>
          </p:cNvSpPr>
          <p:nvPr/>
        </p:nvSpPr>
        <p:spPr bwMode="auto">
          <a:xfrm>
            <a:off x="3505200" y="4306375"/>
            <a:ext cx="180892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a:spcBef>
                <a:spcPct val="50000"/>
              </a:spcBef>
            </a:pPr>
            <a:r>
              <a:rPr lang="en-US" altLang="en-US" sz="2000" b="1" dirty="0" smtClean="0">
                <a:latin typeface="Verdana" panose="020B0604030504040204" pitchFamily="34" charset="0"/>
              </a:rPr>
              <a:t>Pre-engineered buildings</a:t>
            </a:r>
            <a:endParaRPr lang="en-US" altLang="en-US" sz="2000" b="1" dirty="0">
              <a:latin typeface="Verdana" panose="020B0604030504040204" pitchFamily="34" charset="0"/>
            </a:endParaRPr>
          </a:p>
        </p:txBody>
      </p:sp>
      <p:pic>
        <p:nvPicPr>
          <p:cNvPr id="20490"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348163"/>
            <a:ext cx="3505200" cy="25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1322755"/>
            <a:ext cx="42862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399988" y="4194749"/>
            <a:ext cx="2750577" cy="2642712"/>
          </a:xfrm>
          <a:prstGeom prst="rect">
            <a:avLst/>
          </a:prstGeom>
        </p:spPr>
      </p:pic>
      <p:sp>
        <p:nvSpPr>
          <p:cNvPr id="16" name="Text Box 20"/>
          <p:cNvSpPr txBox="1">
            <a:spLocks noChangeArrowheads="1"/>
          </p:cNvSpPr>
          <p:nvPr/>
        </p:nvSpPr>
        <p:spPr bwMode="auto">
          <a:xfrm>
            <a:off x="4400591" y="5825759"/>
            <a:ext cx="1905001" cy="1015663"/>
          </a:xfrm>
          <a:prstGeom prst="rect">
            <a:avLst/>
          </a:prstGeom>
          <a:noFill/>
          <a:ln w="9525">
            <a:noFill/>
            <a:miter lim="800000"/>
            <a:headEnd/>
            <a:tailEnd/>
          </a:ln>
        </p:spPr>
        <p:txBody>
          <a:bodyPr wrap="square">
            <a:spAutoFit/>
          </a:bodyPr>
          <a:lstStyle/>
          <a:p>
            <a:pPr algn="ctr" eaLnBrk="0" hangingPunct="0">
              <a:spcBef>
                <a:spcPct val="50000"/>
              </a:spcBef>
            </a:pPr>
            <a:r>
              <a:rPr lang="en-US" sz="2000" b="1" dirty="0">
                <a:latin typeface="Verdana" pitchFamily="34" charset="0"/>
              </a:rPr>
              <a:t>Concrete Segmented Bridge</a:t>
            </a:r>
          </a:p>
        </p:txBody>
      </p:sp>
      <p:pic>
        <p:nvPicPr>
          <p:cNvPr id="17"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391320" y="903181"/>
            <a:ext cx="2752680" cy="3147314"/>
          </a:xfrm>
          <a:prstGeom prst="rect">
            <a:avLst/>
          </a:prstGeom>
          <a:noFill/>
          <a:ln w="9525">
            <a:noFill/>
            <a:miter lim="800000"/>
            <a:headEnd/>
            <a:tailEnd/>
          </a:ln>
          <a:effectLst/>
        </p:spPr>
      </p:pic>
      <p:sp>
        <p:nvSpPr>
          <p:cNvPr id="18" name="Text Box 19"/>
          <p:cNvSpPr txBox="1">
            <a:spLocks noChangeArrowheads="1"/>
          </p:cNvSpPr>
          <p:nvPr/>
        </p:nvSpPr>
        <p:spPr bwMode="auto">
          <a:xfrm>
            <a:off x="4876800" y="2223741"/>
            <a:ext cx="1514520" cy="1015663"/>
          </a:xfrm>
          <a:prstGeom prst="rect">
            <a:avLst/>
          </a:prstGeom>
          <a:noFill/>
          <a:ln w="9525">
            <a:noFill/>
            <a:miter lim="800000"/>
            <a:headEnd/>
            <a:tailEnd/>
          </a:ln>
        </p:spPr>
        <p:txBody>
          <a:bodyPr wrap="square">
            <a:spAutoFit/>
          </a:bodyPr>
          <a:lstStyle/>
          <a:p>
            <a:pPr algn="ctr" eaLnBrk="0" hangingPunct="0">
              <a:spcBef>
                <a:spcPct val="50000"/>
              </a:spcBef>
            </a:pPr>
            <a:r>
              <a:rPr lang="en-US" sz="2000" b="1" dirty="0">
                <a:latin typeface="Verdana" pitchFamily="34" charset="0"/>
              </a:rPr>
              <a:t>Concrete Wall Panels</a:t>
            </a:r>
          </a:p>
        </p:txBody>
      </p:sp>
    </p:spTree>
    <p:extLst>
      <p:ext uri="{BB962C8B-B14F-4D97-AF65-F5344CB8AC3E}">
        <p14:creationId xmlns:p14="http://schemas.microsoft.com/office/powerpoint/2010/main" val="2604274730"/>
      </p:ext>
    </p:extLst>
  </p:cSld>
  <p:clrMapOvr>
    <a:masterClrMapping/>
  </p:clrMapOvr>
  <p:transition advTm="125"/>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42" y="0"/>
            <a:ext cx="8600661" cy="1126396"/>
          </a:xfrm>
        </p:spPr>
        <p:txBody>
          <a:bodyPr>
            <a:normAutofit/>
          </a:bodyPr>
          <a:lstStyle/>
          <a:p>
            <a:r>
              <a:rPr lang="en-US" dirty="0" smtClean="0"/>
              <a:t>Prefabrication:  </a:t>
            </a:r>
            <a:r>
              <a:rPr lang="en-US" sz="3100" dirty="0"/>
              <a:t>the link between environmental sustainability and safety</a:t>
            </a:r>
          </a:p>
        </p:txBody>
      </p:sp>
      <p:sp>
        <p:nvSpPr>
          <p:cNvPr id="3" name="Content Placeholder 2"/>
          <p:cNvSpPr>
            <a:spLocks noGrp="1"/>
          </p:cNvSpPr>
          <p:nvPr>
            <p:ph idx="1"/>
          </p:nvPr>
        </p:nvSpPr>
        <p:spPr>
          <a:xfrm>
            <a:off x="132522" y="1281660"/>
            <a:ext cx="8885582" cy="5411448"/>
          </a:xfrm>
        </p:spPr>
        <p:txBody>
          <a:bodyPr>
            <a:normAutofit fontScale="92500" lnSpcReduction="10000"/>
          </a:bodyPr>
          <a:lstStyle/>
          <a:p>
            <a:r>
              <a:rPr lang="en-US" dirty="0" smtClean="0"/>
              <a:t>Prefabricated </a:t>
            </a:r>
            <a:r>
              <a:rPr lang="en-US" dirty="0"/>
              <a:t>construction is inherently </a:t>
            </a:r>
            <a:r>
              <a:rPr lang="en-US" dirty="0" smtClean="0"/>
              <a:t>safer than “stick-built.”</a:t>
            </a:r>
          </a:p>
          <a:p>
            <a:r>
              <a:rPr lang="en-US" dirty="0" smtClean="0"/>
              <a:t>Work </a:t>
            </a:r>
            <a:r>
              <a:rPr lang="en-US" dirty="0"/>
              <a:t>is shifted from dangerous work </a:t>
            </a:r>
            <a:r>
              <a:rPr lang="en-US" dirty="0" smtClean="0"/>
              <a:t>environments to engineered work environments and processes.</a:t>
            </a:r>
          </a:p>
          <a:p>
            <a:pPr lvl="1"/>
            <a:r>
              <a:rPr lang="en-US" dirty="0"/>
              <a:t>a</a:t>
            </a:r>
            <a:r>
              <a:rPr lang="en-US" dirty="0" smtClean="0"/>
              <a:t>t height</a:t>
            </a:r>
          </a:p>
          <a:p>
            <a:pPr lvl="1"/>
            <a:r>
              <a:rPr lang="en-US" dirty="0" smtClean="0"/>
              <a:t>in trenches</a:t>
            </a:r>
          </a:p>
          <a:p>
            <a:pPr lvl="1"/>
            <a:r>
              <a:rPr lang="en-US" dirty="0" smtClean="0"/>
              <a:t>in </a:t>
            </a:r>
            <a:r>
              <a:rPr lang="en-US" dirty="0"/>
              <a:t>confined </a:t>
            </a:r>
            <a:r>
              <a:rPr lang="en-US" dirty="0" smtClean="0"/>
              <a:t>spaces</a:t>
            </a:r>
          </a:p>
          <a:p>
            <a:pPr lvl="1"/>
            <a:r>
              <a:rPr lang="en-US" dirty="0" smtClean="0"/>
              <a:t>exposed </a:t>
            </a:r>
            <a:r>
              <a:rPr lang="en-US" dirty="0"/>
              <a:t>to </a:t>
            </a:r>
            <a:r>
              <a:rPr lang="en-US" dirty="0" smtClean="0"/>
              <a:t>weather (wind, water, ice, mud, lightning)</a:t>
            </a:r>
          </a:p>
          <a:p>
            <a:r>
              <a:rPr lang="en-US" dirty="0" smtClean="0"/>
              <a:t>Prefabricated </a:t>
            </a:r>
            <a:r>
              <a:rPr lang="en-US" dirty="0"/>
              <a:t>construction has </a:t>
            </a:r>
            <a:endParaRPr lang="en-US" dirty="0" smtClean="0"/>
          </a:p>
          <a:p>
            <a:pPr lvl="1"/>
            <a:r>
              <a:rPr lang="en-US" dirty="0" smtClean="0"/>
              <a:t>lower </a:t>
            </a:r>
            <a:r>
              <a:rPr lang="en-US" dirty="0"/>
              <a:t>construction </a:t>
            </a:r>
            <a:r>
              <a:rPr lang="en-US" dirty="0" smtClean="0"/>
              <a:t>waste</a:t>
            </a:r>
          </a:p>
          <a:p>
            <a:pPr lvl="1"/>
            <a:r>
              <a:rPr lang="en-US" dirty="0" smtClean="0"/>
              <a:t>lower </a:t>
            </a:r>
            <a:r>
              <a:rPr lang="en-US" dirty="0"/>
              <a:t>embodied </a:t>
            </a:r>
            <a:r>
              <a:rPr lang="en-US" dirty="0" smtClean="0"/>
              <a:t>energy</a:t>
            </a:r>
          </a:p>
          <a:p>
            <a:pPr lvl="1"/>
            <a:r>
              <a:rPr lang="en-US" dirty="0" smtClean="0"/>
              <a:t>lower </a:t>
            </a:r>
            <a:r>
              <a:rPr lang="en-US" dirty="0"/>
              <a:t>embodied greenhouse </a:t>
            </a:r>
            <a:r>
              <a:rPr lang="en-US" dirty="0" smtClean="0"/>
              <a:t>gases</a:t>
            </a:r>
            <a:endParaRPr lang="en-US" dirty="0"/>
          </a:p>
        </p:txBody>
      </p:sp>
    </p:spTree>
    <p:extLst>
      <p:ext uri="{BB962C8B-B14F-4D97-AF65-F5344CB8AC3E}">
        <p14:creationId xmlns:p14="http://schemas.microsoft.com/office/powerpoint/2010/main" val="110439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476" y="140677"/>
            <a:ext cx="8467969" cy="1019658"/>
          </a:xfrm>
        </p:spPr>
        <p:txBody>
          <a:bodyPr>
            <a:normAutofit/>
          </a:bodyPr>
          <a:lstStyle/>
          <a:p>
            <a:r>
              <a:rPr lang="en-US" sz="4000" dirty="0" err="1" smtClean="0"/>
              <a:t>Ptd</a:t>
            </a:r>
            <a:r>
              <a:rPr lang="en-US" sz="4000" dirty="0" smtClean="0"/>
              <a:t> is gaining momentum</a:t>
            </a:r>
            <a:endParaRPr lang="en-US" sz="4000" dirty="0"/>
          </a:p>
        </p:txBody>
      </p:sp>
      <p:sp>
        <p:nvSpPr>
          <p:cNvPr id="3" name="Content Placeholder 2"/>
          <p:cNvSpPr>
            <a:spLocks noGrp="1"/>
          </p:cNvSpPr>
          <p:nvPr>
            <p:ph idx="1"/>
          </p:nvPr>
        </p:nvSpPr>
        <p:spPr>
          <a:xfrm>
            <a:off x="304800" y="1554164"/>
            <a:ext cx="8686800" cy="4985784"/>
          </a:xfrm>
        </p:spPr>
        <p:txBody>
          <a:bodyPr>
            <a:normAutofit lnSpcReduction="10000"/>
          </a:bodyPr>
          <a:lstStyle/>
          <a:p>
            <a:r>
              <a:rPr lang="en-US" dirty="0" smtClean="0"/>
              <a:t>Required in UK, Europe for since 1995</a:t>
            </a:r>
          </a:p>
          <a:p>
            <a:r>
              <a:rPr lang="en-US" dirty="0" smtClean="0"/>
              <a:t>Required in Australia, S. Africa, Singapore</a:t>
            </a:r>
          </a:p>
          <a:p>
            <a:r>
              <a:rPr lang="en-US" dirty="0"/>
              <a:t>OSHA DfCS Workgroup since 2005</a:t>
            </a:r>
          </a:p>
          <a:p>
            <a:r>
              <a:rPr lang="en-US" dirty="0" smtClean="0"/>
              <a:t>NIOSH PtD Workshops and Funding</a:t>
            </a:r>
          </a:p>
          <a:p>
            <a:r>
              <a:rPr lang="en-US" dirty="0" smtClean="0"/>
              <a:t>ANSI Standard and Technical Report</a:t>
            </a:r>
          </a:p>
          <a:p>
            <a:r>
              <a:rPr lang="en-US" dirty="0" smtClean="0"/>
              <a:t>Adoption </a:t>
            </a:r>
            <a:r>
              <a:rPr lang="en-US" dirty="0"/>
              <a:t>primarily in the process/industrial construction </a:t>
            </a:r>
            <a:r>
              <a:rPr lang="en-US" dirty="0" smtClean="0"/>
              <a:t>sector</a:t>
            </a:r>
          </a:p>
          <a:p>
            <a:r>
              <a:rPr lang="en-US" dirty="0" smtClean="0"/>
              <a:t>ARTBA Initiative</a:t>
            </a:r>
          </a:p>
          <a:p>
            <a:r>
              <a:rPr lang="en-US" dirty="0" smtClean="0"/>
              <a:t>LEED </a:t>
            </a:r>
            <a:r>
              <a:rPr lang="en-US" dirty="0"/>
              <a:t>Pilot </a:t>
            </a:r>
            <a:r>
              <a:rPr lang="en-US" dirty="0" smtClean="0"/>
              <a:t>Credit</a:t>
            </a:r>
          </a:p>
        </p:txBody>
      </p:sp>
      <p:sp>
        <p:nvSpPr>
          <p:cNvPr id="4" name="Slide Number Placeholder 3"/>
          <p:cNvSpPr>
            <a:spLocks noGrp="1"/>
          </p:cNvSpPr>
          <p:nvPr>
            <p:ph type="sldNum" sz="quarter" idx="12"/>
          </p:nvPr>
        </p:nvSpPr>
        <p:spPr/>
        <p:txBody>
          <a:bodyPr/>
          <a:lstStyle/>
          <a:p>
            <a:fld id="{FA84A37A-AFC2-4A01-80A1-FC20F2C0D5BB}" type="slidenum">
              <a:rPr lang="en-US" smtClean="0"/>
              <a:pPr/>
              <a:t>29</a:t>
            </a:fld>
            <a:endParaRPr lang="en-US" dirty="0"/>
          </a:p>
        </p:txBody>
      </p:sp>
    </p:spTree>
    <p:extLst>
      <p:ext uri="{BB962C8B-B14F-4D97-AF65-F5344CB8AC3E}">
        <p14:creationId xmlns:p14="http://schemas.microsoft.com/office/powerpoint/2010/main" val="124502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183108"/>
            <a:ext cx="8382000" cy="1066800"/>
          </a:xfrm>
        </p:spPr>
        <p:txBody>
          <a:bodyPr>
            <a:normAutofit/>
          </a:bodyPr>
          <a:lstStyle/>
          <a:p>
            <a:pPr eaLnBrk="1" hangingPunct="1"/>
            <a:r>
              <a:rPr lang="en-US" dirty="0" smtClean="0"/>
              <a:t>PtD in Practice: Owners</a:t>
            </a:r>
          </a:p>
        </p:txBody>
      </p:sp>
      <p:sp>
        <p:nvSpPr>
          <p:cNvPr id="59395" name="Content Placeholder 2"/>
          <p:cNvSpPr>
            <a:spLocks noGrp="1"/>
          </p:cNvSpPr>
          <p:nvPr>
            <p:ph idx="1"/>
          </p:nvPr>
        </p:nvSpPr>
        <p:spPr>
          <a:xfrm>
            <a:off x="304800" y="1555845"/>
            <a:ext cx="4038600" cy="4692555"/>
          </a:xfrm>
        </p:spPr>
        <p:txBody>
          <a:bodyPr/>
          <a:lstStyle/>
          <a:p>
            <a:r>
              <a:rPr lang="en-US" dirty="0"/>
              <a:t>Southern Co.</a:t>
            </a:r>
          </a:p>
          <a:p>
            <a:r>
              <a:rPr lang="en-US" dirty="0" smtClean="0"/>
              <a:t>Intel</a:t>
            </a:r>
          </a:p>
          <a:p>
            <a:r>
              <a:rPr lang="en-US" dirty="0" smtClean="0"/>
              <a:t>San Fran. Public Utilities Commission</a:t>
            </a:r>
          </a:p>
          <a:p>
            <a:r>
              <a:rPr lang="en-US" dirty="0" smtClean="0"/>
              <a:t>BHP Billiton</a:t>
            </a:r>
          </a:p>
          <a:p>
            <a:r>
              <a:rPr lang="en-US" dirty="0" smtClean="0"/>
              <a:t>MWCS</a:t>
            </a:r>
            <a:endParaRPr lang="en-US" dirty="0"/>
          </a:p>
          <a:p>
            <a:r>
              <a:rPr lang="en-US" dirty="0" smtClean="0"/>
              <a:t>USACE</a:t>
            </a:r>
            <a:endParaRPr lang="en-US" dirty="0"/>
          </a:p>
        </p:txBody>
      </p:sp>
      <p:pic>
        <p:nvPicPr>
          <p:cNvPr id="59396" name="Picture 10" descr="parapet roof"/>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792685" y="1705968"/>
            <a:ext cx="4283075" cy="5029200"/>
          </a:xfrm>
          <a:prstGeom prst="rect">
            <a:avLst/>
          </a:prstGeom>
          <a:noFill/>
          <a:ln w="9525">
            <a:noFill/>
            <a:miter lim="800000"/>
            <a:headEnd/>
            <a:tailEnd/>
          </a:ln>
        </p:spPr>
      </p:pic>
    </p:spTree>
    <p:extLst>
      <p:ext uri="{BB962C8B-B14F-4D97-AF65-F5344CB8AC3E}">
        <p14:creationId xmlns:p14="http://schemas.microsoft.com/office/powerpoint/2010/main" val="36922636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46384" y="-10780"/>
            <a:ext cx="9037982" cy="6867313"/>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31</a:t>
            </a:fld>
            <a:endParaRPr lang="en-US" dirty="0">
              <a:solidFill>
                <a:srgbClr val="F0A22E">
                  <a:shade val="75000"/>
                </a:srgbClr>
              </a:solidFill>
            </a:endParaRPr>
          </a:p>
        </p:txBody>
      </p:sp>
    </p:spTree>
    <p:extLst>
      <p:ext uri="{BB962C8B-B14F-4D97-AF65-F5344CB8AC3E}">
        <p14:creationId xmlns:p14="http://schemas.microsoft.com/office/powerpoint/2010/main" val="4403049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77687"/>
            <a:ext cx="8686800" cy="838200"/>
          </a:xfrm>
        </p:spPr>
        <p:txBody>
          <a:bodyPr/>
          <a:lstStyle/>
          <a:p>
            <a:r>
              <a:rPr lang="en-US" dirty="0" smtClean="0"/>
              <a:t>ARTBA Safety Certification FAQ</a:t>
            </a:r>
            <a:endParaRPr lang="en-US" dirty="0"/>
          </a:p>
        </p:txBody>
      </p:sp>
      <p:pic>
        <p:nvPicPr>
          <p:cNvPr id="5" name="Content Placeholder 4"/>
          <p:cNvPicPr>
            <a:picLocks noGrp="1" noChangeAspect="1"/>
          </p:cNvPicPr>
          <p:nvPr>
            <p:ph idx="1"/>
          </p:nvPr>
        </p:nvPicPr>
        <p:blipFill>
          <a:blip r:embed="rId2"/>
          <a:stretch>
            <a:fillRect/>
          </a:stretch>
        </p:blipFill>
        <p:spPr>
          <a:xfrm>
            <a:off x="-9433" y="2425149"/>
            <a:ext cx="9153433" cy="3279913"/>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32</a:t>
            </a:fld>
            <a:endParaRPr lang="en-US" dirty="0">
              <a:solidFill>
                <a:srgbClr val="F0A22E">
                  <a:shade val="75000"/>
                </a:srgbClr>
              </a:solidFill>
            </a:endParaRPr>
          </a:p>
        </p:txBody>
      </p:sp>
      <p:sp>
        <p:nvSpPr>
          <p:cNvPr id="6" name="TextBox 5"/>
          <p:cNvSpPr txBox="1"/>
          <p:nvPr/>
        </p:nvSpPr>
        <p:spPr>
          <a:xfrm>
            <a:off x="2276326" y="1394649"/>
            <a:ext cx="4737652" cy="523220"/>
          </a:xfrm>
          <a:prstGeom prst="rect">
            <a:avLst/>
          </a:prstGeom>
          <a:noFill/>
        </p:spPr>
        <p:txBody>
          <a:bodyPr wrap="square" rtlCol="0">
            <a:spAutoFit/>
          </a:bodyPr>
          <a:lstStyle/>
          <a:p>
            <a:r>
              <a:rPr lang="en-US" sz="2800" dirty="0"/>
              <a:t>https://puttingsafetyfirst.org/</a:t>
            </a:r>
          </a:p>
        </p:txBody>
      </p:sp>
    </p:spTree>
    <p:extLst>
      <p:ext uri="{BB962C8B-B14F-4D97-AF65-F5344CB8AC3E}">
        <p14:creationId xmlns:p14="http://schemas.microsoft.com/office/powerpoint/2010/main" val="843439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33334"/>
            <a:ext cx="8686800" cy="838200"/>
          </a:xfrm>
        </p:spPr>
        <p:txBody>
          <a:bodyPr>
            <a:normAutofit/>
          </a:bodyPr>
          <a:lstStyle/>
          <a:p>
            <a:r>
              <a:rPr lang="en-US" dirty="0"/>
              <a:t>LEED </a:t>
            </a:r>
            <a:r>
              <a:rPr lang="en-US" dirty="0" smtClean="0"/>
              <a:t>PtD pilot credit</a:t>
            </a:r>
            <a:endParaRPr lang="en-US" dirty="0"/>
          </a:p>
        </p:txBody>
      </p:sp>
      <p:sp>
        <p:nvSpPr>
          <p:cNvPr id="3" name="Content Placeholder 2"/>
          <p:cNvSpPr>
            <a:spLocks noGrp="1"/>
          </p:cNvSpPr>
          <p:nvPr>
            <p:ph idx="1"/>
          </p:nvPr>
        </p:nvSpPr>
        <p:spPr>
          <a:xfrm>
            <a:off x="304800" y="1295400"/>
            <a:ext cx="8686800" cy="5299953"/>
          </a:xfrm>
        </p:spPr>
        <p:txBody>
          <a:bodyPr>
            <a:normAutofit/>
          </a:bodyPr>
          <a:lstStyle/>
          <a:p>
            <a:r>
              <a:rPr lang="en-US" dirty="0"/>
              <a:t>Identify and document the items found for the following two stages:</a:t>
            </a:r>
          </a:p>
          <a:p>
            <a:pPr lvl="1"/>
            <a:r>
              <a:rPr lang="en-US" dirty="0"/>
              <a:t>Operations and Maintenance</a:t>
            </a:r>
          </a:p>
          <a:p>
            <a:pPr lvl="1"/>
            <a:r>
              <a:rPr lang="en-US" dirty="0"/>
              <a:t>Construction</a:t>
            </a:r>
          </a:p>
          <a:p>
            <a:r>
              <a:rPr lang="en-US" dirty="0"/>
              <a:t>For each stage, complete </a:t>
            </a:r>
            <a:r>
              <a:rPr lang="en-US" dirty="0" smtClean="0"/>
              <a:t>three </a:t>
            </a:r>
            <a:r>
              <a:rPr lang="en-US" dirty="0"/>
              <a:t>stages of analysis:  </a:t>
            </a:r>
          </a:p>
          <a:p>
            <a:pPr lvl="1"/>
            <a:r>
              <a:rPr lang="en-US" dirty="0"/>
              <a:t>Baseline</a:t>
            </a:r>
          </a:p>
          <a:p>
            <a:pPr lvl="1"/>
            <a:r>
              <a:rPr lang="en-US" dirty="0"/>
              <a:t>Discovery</a:t>
            </a:r>
          </a:p>
          <a:p>
            <a:pPr lvl="1"/>
            <a:r>
              <a:rPr lang="en-US" dirty="0" smtClean="0"/>
              <a:t>Implementation</a:t>
            </a:r>
            <a:endParaRPr lang="en-US" dirty="0"/>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33</a:t>
            </a:fld>
            <a:endParaRPr lang="en-US" dirty="0"/>
          </a:p>
        </p:txBody>
      </p:sp>
    </p:spTree>
    <p:extLst>
      <p:ext uri="{BB962C8B-B14F-4D97-AF65-F5344CB8AC3E}">
        <p14:creationId xmlns:p14="http://schemas.microsoft.com/office/powerpoint/2010/main" val="24786089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183" y="279779"/>
            <a:ext cx="8686800" cy="838200"/>
          </a:xfrm>
        </p:spPr>
        <p:txBody>
          <a:bodyPr>
            <a:normAutofit/>
          </a:bodyPr>
          <a:lstStyle/>
          <a:p>
            <a:r>
              <a:rPr lang="en-US" sz="4000" dirty="0" smtClean="0"/>
              <a:t>Overview</a:t>
            </a:r>
            <a:endParaRPr lang="en-US" sz="4000" dirty="0"/>
          </a:p>
        </p:txBody>
      </p:sp>
      <p:sp>
        <p:nvSpPr>
          <p:cNvPr id="3" name="Content Placeholder 2"/>
          <p:cNvSpPr>
            <a:spLocks noGrp="1"/>
          </p:cNvSpPr>
          <p:nvPr>
            <p:ph idx="1"/>
          </p:nvPr>
        </p:nvSpPr>
        <p:spPr>
          <a:xfrm>
            <a:off x="292608" y="1205949"/>
            <a:ext cx="4645152" cy="5031078"/>
          </a:xfrm>
        </p:spPr>
        <p:txBody>
          <a:bodyPr>
            <a:normAutofit/>
          </a:bodyPr>
          <a:lstStyle/>
          <a:p>
            <a:r>
              <a:rPr lang="en-US" sz="2800" dirty="0" smtClean="0">
                <a:solidFill>
                  <a:schemeClr val="bg1">
                    <a:lumMod val="65000"/>
                  </a:schemeClr>
                </a:solidFill>
              </a:rPr>
              <a:t>Triple Bottom Line and Social Sustainability</a:t>
            </a:r>
          </a:p>
          <a:p>
            <a:r>
              <a:rPr lang="en-US" sz="2800" dirty="0">
                <a:solidFill>
                  <a:schemeClr val="bg1">
                    <a:lumMod val="65000"/>
                  </a:schemeClr>
                </a:solidFill>
              </a:rPr>
              <a:t>I</a:t>
            </a:r>
            <a:r>
              <a:rPr lang="en-US" sz="2800" dirty="0" smtClean="0">
                <a:solidFill>
                  <a:schemeClr val="bg1">
                    <a:lumMod val="65000"/>
                  </a:schemeClr>
                </a:solidFill>
              </a:rPr>
              <a:t>mproving Site Safety requires Integrated </a:t>
            </a:r>
            <a:r>
              <a:rPr lang="en-US" sz="2800" dirty="0">
                <a:solidFill>
                  <a:schemeClr val="bg1">
                    <a:lumMod val="65000"/>
                  </a:schemeClr>
                </a:solidFill>
              </a:rPr>
              <a:t>D</a:t>
            </a:r>
            <a:r>
              <a:rPr lang="en-US" sz="2800" dirty="0" smtClean="0">
                <a:solidFill>
                  <a:schemeClr val="bg1">
                    <a:lumMod val="65000"/>
                  </a:schemeClr>
                </a:solidFill>
              </a:rPr>
              <a:t>esign and Construction</a:t>
            </a:r>
          </a:p>
          <a:p>
            <a:r>
              <a:rPr lang="en-US" sz="2800" dirty="0" smtClean="0">
                <a:solidFill>
                  <a:schemeClr val="bg1">
                    <a:lumMod val="65000"/>
                  </a:schemeClr>
                </a:solidFill>
              </a:rPr>
              <a:t>PtD Concept and Benefits</a:t>
            </a:r>
            <a:endParaRPr lang="en-US" sz="2800" dirty="0">
              <a:solidFill>
                <a:schemeClr val="bg1">
                  <a:lumMod val="65000"/>
                </a:schemeClr>
              </a:solidFill>
            </a:endParaRPr>
          </a:p>
          <a:p>
            <a:r>
              <a:rPr lang="en-US" sz="2800" dirty="0" smtClean="0">
                <a:solidFill>
                  <a:schemeClr val="bg1">
                    <a:lumMod val="65000"/>
                  </a:schemeClr>
                </a:solidFill>
              </a:rPr>
              <a:t>Examples</a:t>
            </a:r>
            <a:endParaRPr lang="en-US" sz="2800" dirty="0">
              <a:solidFill>
                <a:schemeClr val="bg1">
                  <a:lumMod val="65000"/>
                </a:schemeClr>
              </a:solidFill>
            </a:endParaRPr>
          </a:p>
          <a:p>
            <a:r>
              <a:rPr lang="en-US" b="1" dirty="0" smtClean="0">
                <a:solidFill>
                  <a:schemeClr val="tx1"/>
                </a:solidFill>
              </a:rPr>
              <a:t>Processes and Tools</a:t>
            </a:r>
            <a:endParaRPr lang="en-US" b="1" dirty="0">
              <a:solidFill>
                <a:schemeClr val="tx1"/>
              </a:solidFill>
            </a:endParaRPr>
          </a:p>
          <a:p>
            <a:r>
              <a:rPr lang="en-US" sz="2800" dirty="0" smtClean="0">
                <a:solidFill>
                  <a:schemeClr val="bg1">
                    <a:lumMod val="65000"/>
                  </a:schemeClr>
                </a:solidFill>
              </a:rPr>
              <a:t>Moving forward </a:t>
            </a:r>
            <a:r>
              <a:rPr lang="en-US" sz="2800" dirty="0">
                <a:solidFill>
                  <a:schemeClr val="bg1">
                    <a:lumMod val="65000"/>
                  </a:schemeClr>
                </a:solidFill>
              </a:rPr>
              <a:t>in your </a:t>
            </a:r>
            <a:r>
              <a:rPr lang="en-US" sz="2800" dirty="0" smtClean="0">
                <a:solidFill>
                  <a:schemeClr val="bg1">
                    <a:lumMod val="65000"/>
                  </a:schemeClr>
                </a:solidFill>
              </a:rPr>
              <a:t>organization</a:t>
            </a:r>
            <a:endParaRPr lang="en-US" sz="2800" dirty="0">
              <a:solidFill>
                <a:schemeClr val="bg1">
                  <a:lumMod val="65000"/>
                </a:schemeClr>
              </a:solidFill>
            </a:endParaRPr>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816" y="2438400"/>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9434" y="3358627"/>
            <a:ext cx="1168854" cy="782742"/>
          </a:xfrm>
          <a:prstGeom prst="rect">
            <a:avLst/>
          </a:prstGeom>
          <a:noFill/>
        </p:spPr>
      </p:pic>
      <p:sp>
        <p:nvSpPr>
          <p:cNvPr id="12" name="Text Box 9"/>
          <p:cNvSpPr txBox="1">
            <a:spLocks noChangeArrowheads="1"/>
          </p:cNvSpPr>
          <p:nvPr/>
        </p:nvSpPr>
        <p:spPr bwMode="auto">
          <a:xfrm>
            <a:off x="5312065" y="4638787"/>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7638288" y="3102595"/>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6467856" y="2627107"/>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5123354" y="3322051"/>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7086600" y="4572000"/>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5151120" y="1127077"/>
            <a:ext cx="3803904" cy="1323439"/>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Prevention through Design</a:t>
            </a:r>
          </a:p>
          <a:p>
            <a:pPr algn="ctr">
              <a:spcBef>
                <a:spcPct val="50000"/>
              </a:spcBef>
            </a:pPr>
            <a:r>
              <a:rPr lang="en-US" sz="2000" b="1" dirty="0" smtClean="0">
                <a:solidFill>
                  <a:srgbClr val="FF0000"/>
                </a:solidFill>
                <a:latin typeface="Myriad Pro"/>
              </a:rPr>
              <a:t> =  Design for Safety </a:t>
            </a:r>
          </a:p>
          <a:p>
            <a:pPr algn="ctr">
              <a:spcBef>
                <a:spcPct val="50000"/>
              </a:spcBef>
            </a:pPr>
            <a:r>
              <a:rPr lang="en-US" sz="2000" b="1" dirty="0" smtClean="0">
                <a:solidFill>
                  <a:srgbClr val="FF0000"/>
                </a:solidFill>
                <a:latin typeface="Myriad Pro"/>
              </a:rPr>
              <a:t>=  Safety by Design </a:t>
            </a:r>
            <a:endParaRPr lang="en-US" sz="2000" b="1" i="1" dirty="0">
              <a:solidFill>
                <a:srgbClr val="FF0000"/>
              </a:solidFill>
              <a:latin typeface="Myriad Pro"/>
            </a:endParaRPr>
          </a:p>
        </p:txBody>
      </p:sp>
    </p:spTree>
    <p:extLst>
      <p:ext uri="{BB962C8B-B14F-4D97-AF65-F5344CB8AC3E}">
        <p14:creationId xmlns:p14="http://schemas.microsoft.com/office/powerpoint/2010/main" val="39060770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04800" y="238835"/>
            <a:ext cx="8686800" cy="838200"/>
          </a:xfrm>
        </p:spPr>
        <p:txBody>
          <a:bodyPr/>
          <a:lstStyle/>
          <a:p>
            <a:pPr eaLnBrk="1" hangingPunct="1">
              <a:defRPr/>
            </a:pPr>
            <a:r>
              <a:rPr lang="en-US" sz="4000" dirty="0" smtClean="0"/>
              <a:t>Ptd Design Review</a:t>
            </a:r>
          </a:p>
        </p:txBody>
      </p:sp>
      <p:sp>
        <p:nvSpPr>
          <p:cNvPr id="78851" name="Rectangle 3"/>
          <p:cNvSpPr>
            <a:spLocks noGrp="1" noChangeArrowheads="1"/>
          </p:cNvSpPr>
          <p:nvPr>
            <p:ph type="body" idx="1"/>
          </p:nvPr>
        </p:nvSpPr>
        <p:spPr>
          <a:xfrm>
            <a:off x="457199" y="1323833"/>
            <a:ext cx="8529145" cy="5381767"/>
          </a:xfrm>
        </p:spPr>
        <p:txBody>
          <a:bodyPr>
            <a:normAutofit/>
          </a:bodyPr>
          <a:lstStyle/>
          <a:p>
            <a:pPr eaLnBrk="1" hangingPunct="1">
              <a:lnSpc>
                <a:spcPct val="100000"/>
              </a:lnSpc>
              <a:spcBef>
                <a:spcPts val="600"/>
              </a:spcBef>
              <a:spcAft>
                <a:spcPts val="600"/>
              </a:spcAft>
              <a:defRPr/>
            </a:pPr>
            <a:r>
              <a:rPr lang="en-US" dirty="0" smtClean="0"/>
              <a:t>Hazard identification</a:t>
            </a:r>
          </a:p>
          <a:p>
            <a:pPr lvl="1" eaLnBrk="1" hangingPunct="1">
              <a:lnSpc>
                <a:spcPct val="100000"/>
              </a:lnSpc>
              <a:spcBef>
                <a:spcPts val="600"/>
              </a:spcBef>
              <a:spcAft>
                <a:spcPts val="600"/>
              </a:spcAft>
              <a:defRPr/>
            </a:pPr>
            <a:r>
              <a:rPr lang="en-US" dirty="0" smtClean="0"/>
              <a:t>What construction safety hazards does the design create?</a:t>
            </a:r>
          </a:p>
          <a:p>
            <a:pPr>
              <a:lnSpc>
                <a:spcPct val="100000"/>
              </a:lnSpc>
              <a:spcBef>
                <a:spcPts val="600"/>
              </a:spcBef>
              <a:spcAft>
                <a:spcPts val="600"/>
              </a:spcAft>
              <a:defRPr/>
            </a:pPr>
            <a:r>
              <a:rPr lang="en-US" dirty="0" smtClean="0"/>
              <a:t>Risk assessment</a:t>
            </a:r>
          </a:p>
          <a:p>
            <a:pPr lvl="1">
              <a:lnSpc>
                <a:spcPct val="100000"/>
              </a:lnSpc>
              <a:spcBef>
                <a:spcPts val="600"/>
              </a:spcBef>
              <a:spcAft>
                <a:spcPts val="600"/>
              </a:spcAft>
              <a:defRPr/>
            </a:pPr>
            <a:r>
              <a:rPr lang="en-US" dirty="0" smtClean="0"/>
              <a:t>What is the level of safety and health risk associated with each hazard?</a:t>
            </a:r>
          </a:p>
          <a:p>
            <a:pPr>
              <a:lnSpc>
                <a:spcPct val="100000"/>
              </a:lnSpc>
              <a:spcBef>
                <a:spcPts val="600"/>
              </a:spcBef>
              <a:spcAft>
                <a:spcPts val="600"/>
              </a:spcAft>
              <a:defRPr/>
            </a:pPr>
            <a:r>
              <a:rPr lang="en-US" dirty="0" smtClean="0"/>
              <a:t>Design option identification and selection</a:t>
            </a:r>
          </a:p>
          <a:p>
            <a:pPr lvl="1" eaLnBrk="1" hangingPunct="1">
              <a:lnSpc>
                <a:spcPct val="100000"/>
              </a:lnSpc>
              <a:spcBef>
                <a:spcPts val="600"/>
              </a:spcBef>
              <a:spcAft>
                <a:spcPts val="600"/>
              </a:spcAft>
              <a:defRPr/>
            </a:pPr>
            <a:r>
              <a:rPr lang="en-US" dirty="0" smtClean="0"/>
              <a:t>What can be done to eliminate or reduce the risk?</a:t>
            </a:r>
          </a:p>
          <a:p>
            <a:pPr lvl="1" eaLnBrk="1" hangingPunct="1">
              <a:lnSpc>
                <a:spcPct val="100000"/>
              </a:lnSpc>
              <a:spcBef>
                <a:spcPts val="600"/>
              </a:spcBef>
              <a:spcAft>
                <a:spcPts val="600"/>
              </a:spcAft>
              <a:defRPr/>
            </a:pPr>
            <a:r>
              <a:rPr lang="en-US" dirty="0" smtClean="0"/>
              <a:t>Remember the </a:t>
            </a:r>
            <a:r>
              <a:rPr lang="en-US" dirty="0" smtClean="0">
                <a:hlinkClick r:id="" action="ppaction://noaction"/>
              </a:rPr>
              <a:t>hierarchy of controls</a:t>
            </a:r>
            <a:r>
              <a:rPr lang="en-US" dirty="0" smtClean="0"/>
              <a:t>……</a:t>
            </a:r>
          </a:p>
        </p:txBody>
      </p:sp>
    </p:spTree>
    <p:extLst>
      <p:ext uri="{BB962C8B-B14F-4D97-AF65-F5344CB8AC3E}">
        <p14:creationId xmlns:p14="http://schemas.microsoft.com/office/powerpoint/2010/main" val="18501750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704" y="322135"/>
            <a:ext cx="8504848" cy="838200"/>
          </a:xfrm>
        </p:spPr>
        <p:txBody>
          <a:bodyPr>
            <a:normAutofit/>
          </a:bodyPr>
          <a:lstStyle/>
          <a:p>
            <a:r>
              <a:rPr lang="en-US" b="1" dirty="0" smtClean="0"/>
              <a:t>LEED </a:t>
            </a:r>
            <a:r>
              <a:rPr lang="en-US" b="1" dirty="0" err="1" smtClean="0"/>
              <a:t>CredIt</a:t>
            </a:r>
            <a:r>
              <a:rPr lang="en-US" b="1" dirty="0" smtClean="0"/>
              <a:t> Process</a:t>
            </a:r>
            <a:endParaRPr lang="en-US" dirty="0"/>
          </a:p>
        </p:txBody>
      </p:sp>
      <p:sp>
        <p:nvSpPr>
          <p:cNvPr id="3" name="Content Placeholder 2"/>
          <p:cNvSpPr>
            <a:spLocks noGrp="1"/>
          </p:cNvSpPr>
          <p:nvPr>
            <p:ph idx="1"/>
          </p:nvPr>
        </p:nvSpPr>
        <p:spPr>
          <a:xfrm>
            <a:off x="304800" y="1160335"/>
            <a:ext cx="8686800" cy="5560505"/>
          </a:xfrm>
        </p:spPr>
        <p:txBody>
          <a:bodyPr>
            <a:normAutofit fontScale="70000" lnSpcReduction="20000"/>
          </a:bodyPr>
          <a:lstStyle/>
          <a:p>
            <a:r>
              <a:rPr lang="en-US" sz="3400" dirty="0" smtClean="0"/>
              <a:t>Baseline:  </a:t>
            </a:r>
          </a:p>
          <a:p>
            <a:pPr lvl="1"/>
            <a:r>
              <a:rPr lang="en-US" sz="2900" dirty="0" smtClean="0"/>
              <a:t>Describe </a:t>
            </a:r>
            <a:r>
              <a:rPr lang="en-US" sz="2900" dirty="0"/>
              <a:t>the baseline assumptions and construction plan for each relevant topic prior to the safety constructability review. </a:t>
            </a:r>
          </a:p>
          <a:p>
            <a:r>
              <a:rPr lang="en-US" sz="3400" dirty="0" smtClean="0"/>
              <a:t>Discovery: </a:t>
            </a:r>
          </a:p>
          <a:p>
            <a:pPr lvl="1"/>
            <a:r>
              <a:rPr lang="en-US" dirty="0" smtClean="0"/>
              <a:t>Describe </a:t>
            </a:r>
            <a:r>
              <a:rPr lang="en-US" dirty="0"/>
              <a:t>the key tasks involved with the construction plan for each topic, along with expected hazards and exposures. </a:t>
            </a:r>
          </a:p>
          <a:p>
            <a:pPr lvl="1"/>
            <a:r>
              <a:rPr lang="en-US" dirty="0" smtClean="0"/>
              <a:t>Describe </a:t>
            </a:r>
            <a:r>
              <a:rPr lang="en-US" dirty="0"/>
              <a:t>potential strategies identified during the safety constructability review that could be used to eliminate or reduce hazards and exposures for topic area. </a:t>
            </a:r>
          </a:p>
          <a:p>
            <a:r>
              <a:rPr lang="en-US" sz="3400" dirty="0" smtClean="0"/>
              <a:t>Implementation: </a:t>
            </a:r>
          </a:p>
          <a:p>
            <a:pPr lvl="1"/>
            <a:r>
              <a:rPr lang="en-US" dirty="0" smtClean="0"/>
              <a:t>Describe </a:t>
            </a:r>
            <a:r>
              <a:rPr lang="en-US" dirty="0"/>
              <a:t>how the safety constructability review resulted in at least one protective measure change made to any of the relevant </a:t>
            </a:r>
            <a:r>
              <a:rPr lang="en-US" dirty="0" smtClean="0"/>
              <a:t>plans.</a:t>
            </a:r>
          </a:p>
          <a:p>
            <a:pPr lvl="2"/>
            <a:r>
              <a:rPr lang="en-US" sz="2900" dirty="0" smtClean="0"/>
              <a:t>Building </a:t>
            </a:r>
            <a:r>
              <a:rPr lang="en-US" sz="2900" dirty="0"/>
              <a:t>and temporary structure </a:t>
            </a:r>
            <a:r>
              <a:rPr lang="en-US" sz="2900" dirty="0" smtClean="0"/>
              <a:t>design</a:t>
            </a:r>
          </a:p>
          <a:p>
            <a:pPr lvl="2"/>
            <a:r>
              <a:rPr lang="en-US" sz="2900" dirty="0" smtClean="0"/>
              <a:t>Construction Plan</a:t>
            </a:r>
          </a:p>
          <a:p>
            <a:pPr lvl="2"/>
            <a:r>
              <a:rPr lang="en-US" sz="2900" dirty="0" smtClean="0"/>
              <a:t>Construction </a:t>
            </a:r>
            <a:r>
              <a:rPr lang="en-US" sz="2900" dirty="0"/>
              <a:t>Safety </a:t>
            </a:r>
            <a:r>
              <a:rPr lang="en-US" sz="2900" dirty="0" smtClean="0"/>
              <a:t>Plan</a:t>
            </a:r>
          </a:p>
          <a:p>
            <a:pPr lvl="2"/>
            <a:r>
              <a:rPr lang="en-US" sz="2900" dirty="0" smtClean="0"/>
              <a:t>Construction </a:t>
            </a:r>
            <a:r>
              <a:rPr lang="en-US" sz="2900" dirty="0"/>
              <a:t>Activity Pollution Prevention </a:t>
            </a:r>
            <a:r>
              <a:rPr lang="en-US" sz="2900" dirty="0" smtClean="0"/>
              <a:t>Plan</a:t>
            </a:r>
          </a:p>
          <a:p>
            <a:pPr lvl="2"/>
            <a:r>
              <a:rPr lang="en-US" sz="2900" dirty="0" smtClean="0"/>
              <a:t>Construction </a:t>
            </a:r>
            <a:r>
              <a:rPr lang="en-US" sz="2900" dirty="0"/>
              <a:t>Indoor Air Quality Management </a:t>
            </a:r>
            <a:r>
              <a:rPr lang="en-US" sz="2900" dirty="0" smtClean="0"/>
              <a:t>Plan</a:t>
            </a:r>
          </a:p>
          <a:p>
            <a:pPr lvl="2"/>
            <a:r>
              <a:rPr lang="en-US" sz="2900" dirty="0" smtClean="0"/>
              <a:t>Construction </a:t>
            </a:r>
            <a:r>
              <a:rPr lang="en-US" sz="2900" dirty="0"/>
              <a:t>and Demolition Waste Management </a:t>
            </a:r>
            <a:r>
              <a:rPr lang="en-US" sz="2900" dirty="0" smtClean="0"/>
              <a:t>Plan</a:t>
            </a:r>
            <a:endParaRPr lang="en-US" sz="2900" dirty="0"/>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36</a:t>
            </a:fld>
            <a:endParaRPr lang="en-US" dirty="0"/>
          </a:p>
        </p:txBody>
      </p:sp>
    </p:spTree>
    <p:extLst>
      <p:ext uri="{BB962C8B-B14F-4D97-AF65-F5344CB8AC3E}">
        <p14:creationId xmlns:p14="http://schemas.microsoft.com/office/powerpoint/2010/main" val="128886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81"/>
            <a:ext cx="8686800" cy="838200"/>
          </a:xfrm>
        </p:spPr>
        <p:txBody>
          <a:bodyPr>
            <a:noAutofit/>
          </a:bodyPr>
          <a:lstStyle/>
          <a:p>
            <a:r>
              <a:rPr lang="en-US" sz="2800" b="1" dirty="0"/>
              <a:t>Construction </a:t>
            </a:r>
            <a:r>
              <a:rPr lang="en-US" sz="2800" b="1" dirty="0" smtClean="0"/>
              <a:t>Elements </a:t>
            </a:r>
            <a:r>
              <a:rPr lang="en-US" sz="2800" b="1" dirty="0"/>
              <a:t>to be Analyzed and </a:t>
            </a:r>
            <a:r>
              <a:rPr lang="en-US" sz="2800" b="1" dirty="0" smtClean="0"/>
              <a:t>Modified</a:t>
            </a:r>
            <a:endParaRPr lang="en-US" sz="2800" dirty="0"/>
          </a:p>
        </p:txBody>
      </p:sp>
      <p:sp>
        <p:nvSpPr>
          <p:cNvPr id="3" name="Content Placeholder 2"/>
          <p:cNvSpPr>
            <a:spLocks noGrp="1"/>
          </p:cNvSpPr>
          <p:nvPr>
            <p:ph idx="1"/>
          </p:nvPr>
        </p:nvSpPr>
        <p:spPr>
          <a:xfrm>
            <a:off x="304800" y="1361872"/>
            <a:ext cx="8686800" cy="5009745"/>
          </a:xfrm>
        </p:spPr>
        <p:txBody>
          <a:bodyPr>
            <a:normAutofit/>
          </a:bodyPr>
          <a:lstStyle/>
          <a:p>
            <a:r>
              <a:rPr lang="en-US" dirty="0" smtClean="0"/>
              <a:t>Site </a:t>
            </a:r>
            <a:r>
              <a:rPr lang="en-US" dirty="0"/>
              <a:t>c</a:t>
            </a:r>
            <a:r>
              <a:rPr lang="en-US" dirty="0" smtClean="0"/>
              <a:t>onditions</a:t>
            </a:r>
            <a:endParaRPr lang="en-US" dirty="0"/>
          </a:p>
          <a:p>
            <a:r>
              <a:rPr lang="en-US" dirty="0"/>
              <a:t>Building reuse</a:t>
            </a:r>
          </a:p>
          <a:p>
            <a:r>
              <a:rPr lang="en-US" dirty="0"/>
              <a:t>Construction activity </a:t>
            </a:r>
            <a:r>
              <a:rPr lang="en-US" dirty="0" smtClean="0"/>
              <a:t>pollution </a:t>
            </a:r>
            <a:r>
              <a:rPr lang="en-US" dirty="0"/>
              <a:t>p</a:t>
            </a:r>
            <a:r>
              <a:rPr lang="en-US" dirty="0" smtClean="0"/>
              <a:t>revention</a:t>
            </a:r>
            <a:endParaRPr lang="en-US" dirty="0"/>
          </a:p>
          <a:p>
            <a:r>
              <a:rPr lang="en-US" dirty="0"/>
              <a:t>Construction </a:t>
            </a:r>
            <a:r>
              <a:rPr lang="en-US" dirty="0" smtClean="0"/>
              <a:t>indoor </a:t>
            </a:r>
            <a:r>
              <a:rPr lang="en-US" dirty="0"/>
              <a:t>a</a:t>
            </a:r>
            <a:r>
              <a:rPr lang="en-US" dirty="0" smtClean="0"/>
              <a:t>ir </a:t>
            </a:r>
            <a:r>
              <a:rPr lang="en-US" dirty="0"/>
              <a:t>q</a:t>
            </a:r>
            <a:r>
              <a:rPr lang="en-US" dirty="0" smtClean="0"/>
              <a:t>uality </a:t>
            </a:r>
            <a:r>
              <a:rPr lang="en-US" dirty="0"/>
              <a:t>m</a:t>
            </a:r>
            <a:r>
              <a:rPr lang="en-US" dirty="0" smtClean="0"/>
              <a:t>anagement</a:t>
            </a:r>
            <a:endParaRPr lang="en-US" dirty="0"/>
          </a:p>
          <a:p>
            <a:r>
              <a:rPr lang="en-US" dirty="0"/>
              <a:t>Waste </a:t>
            </a:r>
            <a:r>
              <a:rPr lang="en-US" dirty="0" smtClean="0"/>
              <a:t>recycling </a:t>
            </a:r>
            <a:r>
              <a:rPr lang="en-US" dirty="0"/>
              <a:t>management</a:t>
            </a:r>
          </a:p>
          <a:p>
            <a:r>
              <a:rPr lang="en-US" dirty="0"/>
              <a:t>Materials and resources</a:t>
            </a:r>
          </a:p>
          <a:p>
            <a:r>
              <a:rPr lang="en-US" dirty="0"/>
              <a:t>Work at height</a:t>
            </a:r>
          </a:p>
          <a:p>
            <a:r>
              <a:rPr lang="en-US" dirty="0"/>
              <a:t>Special features</a:t>
            </a:r>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37</a:t>
            </a:fld>
            <a:endParaRPr lang="en-US" dirty="0"/>
          </a:p>
        </p:txBody>
      </p:sp>
    </p:spTree>
    <p:extLst>
      <p:ext uri="{BB962C8B-B14F-4D97-AF65-F5344CB8AC3E}">
        <p14:creationId xmlns:p14="http://schemas.microsoft.com/office/powerpoint/2010/main" val="4830340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168940"/>
          </a:xfrm>
        </p:spPr>
        <p:txBody>
          <a:bodyPr>
            <a:normAutofit/>
          </a:bodyPr>
          <a:lstStyle/>
          <a:p>
            <a:r>
              <a:rPr lang="en-US" sz="2800" b="1" dirty="0"/>
              <a:t>Operations and Maintenance Systems to be Analyzed and </a:t>
            </a:r>
            <a:r>
              <a:rPr lang="en-US" sz="2800" b="1" dirty="0" smtClean="0"/>
              <a:t>Modified</a:t>
            </a:r>
            <a:endParaRPr lang="en-US" sz="3200" dirty="0"/>
          </a:p>
        </p:txBody>
      </p:sp>
      <p:sp>
        <p:nvSpPr>
          <p:cNvPr id="3" name="Content Placeholder 2"/>
          <p:cNvSpPr>
            <a:spLocks noGrp="1"/>
          </p:cNvSpPr>
          <p:nvPr>
            <p:ph idx="1"/>
          </p:nvPr>
        </p:nvSpPr>
        <p:spPr/>
        <p:txBody>
          <a:bodyPr/>
          <a:lstStyle/>
          <a:p>
            <a:r>
              <a:rPr lang="en-US" dirty="0" smtClean="0"/>
              <a:t>Roof </a:t>
            </a:r>
            <a:r>
              <a:rPr lang="en-US" dirty="0"/>
              <a:t>systems</a:t>
            </a:r>
          </a:p>
          <a:p>
            <a:r>
              <a:rPr lang="en-US" dirty="0"/>
              <a:t>Equipment rooms and systems</a:t>
            </a:r>
          </a:p>
          <a:p>
            <a:r>
              <a:rPr lang="en-US" dirty="0"/>
              <a:t>Building exterior enclosure and daylighting systems</a:t>
            </a:r>
          </a:p>
          <a:p>
            <a:r>
              <a:rPr lang="en-US" dirty="0"/>
              <a:t>Storage and collection of recyclables</a:t>
            </a:r>
          </a:p>
          <a:p>
            <a:r>
              <a:rPr lang="en-US" dirty="0"/>
              <a:t>Special features</a:t>
            </a:r>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38</a:t>
            </a:fld>
            <a:endParaRPr lang="en-US" dirty="0"/>
          </a:p>
        </p:txBody>
      </p:sp>
    </p:spTree>
    <p:extLst>
      <p:ext uri="{BB962C8B-B14F-4D97-AF65-F5344CB8AC3E}">
        <p14:creationId xmlns:p14="http://schemas.microsoft.com/office/powerpoint/2010/main" val="26845930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0253"/>
            <a:ext cx="8686800" cy="995149"/>
          </a:xfrm>
        </p:spPr>
        <p:txBody>
          <a:bodyPr/>
          <a:lstStyle/>
          <a:p>
            <a:r>
              <a:rPr lang="en-US" dirty="0" err="1" smtClean="0"/>
              <a:t>Ptd</a:t>
            </a:r>
            <a:r>
              <a:rPr lang="en-US" dirty="0" smtClean="0"/>
              <a:t> Process</a:t>
            </a:r>
            <a:endParaRPr lang="en-US" dirty="0"/>
          </a:p>
        </p:txBody>
      </p:sp>
      <p:sp>
        <p:nvSpPr>
          <p:cNvPr id="3" name="Content Placeholder 2"/>
          <p:cNvSpPr>
            <a:spLocks noGrp="1"/>
          </p:cNvSpPr>
          <p:nvPr>
            <p:ph idx="1"/>
          </p:nvPr>
        </p:nvSpPr>
        <p:spPr>
          <a:xfrm>
            <a:off x="304800" y="1554164"/>
            <a:ext cx="8686800" cy="2062495"/>
          </a:xfrm>
        </p:spPr>
        <p:txBody>
          <a:bodyPr>
            <a:normAutofit/>
          </a:bodyPr>
          <a:lstStyle/>
          <a:p>
            <a:pPr marL="0" indent="0">
              <a:buNone/>
            </a:pPr>
            <a:r>
              <a:rPr lang="en-US" sz="3600" b="1" dirty="0"/>
              <a:t>Get the right people </a:t>
            </a:r>
          </a:p>
          <a:p>
            <a:pPr marL="0" indent="0">
              <a:buNone/>
            </a:pPr>
            <a:r>
              <a:rPr lang="en-US" sz="3600" b="1" dirty="0"/>
              <a:t>talking about the right things </a:t>
            </a:r>
          </a:p>
          <a:p>
            <a:pPr marL="0" indent="0">
              <a:buNone/>
            </a:pPr>
            <a:r>
              <a:rPr lang="en-US" sz="3600" b="1" dirty="0"/>
              <a:t>at the right time!</a:t>
            </a:r>
          </a:p>
        </p:txBody>
      </p:sp>
      <p:sp>
        <p:nvSpPr>
          <p:cNvPr id="4" name="Slide Number Placeholder 3"/>
          <p:cNvSpPr>
            <a:spLocks noGrp="1"/>
          </p:cNvSpPr>
          <p:nvPr>
            <p:ph type="sldNum" sz="quarter" idx="12"/>
          </p:nvPr>
        </p:nvSpPr>
        <p:spPr/>
        <p:txBody>
          <a:bodyPr/>
          <a:lstStyle/>
          <a:p>
            <a:fld id="{FA84A37A-AFC2-4A01-80A1-FC20F2C0D5BB}" type="slidenum">
              <a:rPr lang="en-US" smtClean="0"/>
              <a:pPr/>
              <a:t>39</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29468"/>
            <a:ext cx="42672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130878" y="6562341"/>
            <a:ext cx="1340432" cy="253916"/>
          </a:xfrm>
          <a:prstGeom prst="rect">
            <a:avLst/>
          </a:prstGeom>
        </p:spPr>
        <p:txBody>
          <a:bodyPr wrap="none">
            <a:spAutoFit/>
          </a:bodyPr>
          <a:lstStyle/>
          <a:p>
            <a:r>
              <a:rPr lang="en-US" sz="1050" dirty="0"/>
              <a:t>www.seagrave.com/</a:t>
            </a:r>
          </a:p>
        </p:txBody>
      </p:sp>
    </p:spTree>
    <p:extLst>
      <p:ext uri="{BB962C8B-B14F-4D97-AF65-F5344CB8AC3E}">
        <p14:creationId xmlns:p14="http://schemas.microsoft.com/office/powerpoint/2010/main" val="33935614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533400" y="232012"/>
            <a:ext cx="8229600" cy="941696"/>
          </a:xfrm>
        </p:spPr>
        <p:txBody>
          <a:bodyPr/>
          <a:lstStyle/>
          <a:p>
            <a:pPr eaLnBrk="1" hangingPunct="1"/>
            <a:r>
              <a:rPr lang="en-US" sz="3200" dirty="0"/>
              <a:t>Ptd Process</a:t>
            </a:r>
            <a:endParaRPr lang="en-US" sz="3200" baseline="30000" dirty="0"/>
          </a:p>
        </p:txBody>
      </p:sp>
      <p:pic>
        <p:nvPicPr>
          <p:cNvPr id="36865" name="Picture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769" y="1111199"/>
            <a:ext cx="8854461" cy="5746803"/>
          </a:xfrm>
          <a:prstGeom prst="rect">
            <a:avLst/>
          </a:prstGeom>
          <a:noFill/>
          <a:ln w="9525">
            <a:noFill/>
            <a:miter lim="800000"/>
            <a:headEnd/>
            <a:tailEnd/>
          </a:ln>
          <a:effectLst/>
        </p:spPr>
      </p:pic>
    </p:spTree>
    <p:extLst>
      <p:ext uri="{BB962C8B-B14F-4D97-AF65-F5344CB8AC3E}">
        <p14:creationId xmlns:p14="http://schemas.microsoft.com/office/powerpoint/2010/main" val="300984650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74009"/>
            <a:ext cx="8229600" cy="838200"/>
          </a:xfrm>
        </p:spPr>
        <p:txBody>
          <a:bodyPr>
            <a:normAutofit/>
          </a:bodyPr>
          <a:lstStyle/>
          <a:p>
            <a:pPr eaLnBrk="1" hangingPunct="1"/>
            <a:r>
              <a:rPr lang="en-US" dirty="0" err="1" smtClean="0">
                <a:effectLst/>
              </a:rPr>
              <a:t>Ptd</a:t>
            </a:r>
            <a:r>
              <a:rPr lang="en-US" dirty="0" smtClean="0">
                <a:effectLst/>
              </a:rPr>
              <a:t> Design </a:t>
            </a:r>
            <a:r>
              <a:rPr lang="en-US" dirty="0" err="1" smtClean="0">
                <a:effectLst/>
              </a:rPr>
              <a:t>ChecklistS</a:t>
            </a:r>
            <a:endParaRPr lang="en-US" dirty="0" smtClean="0">
              <a:effectLst/>
            </a:endParaRPr>
          </a:p>
        </p:txBody>
      </p:sp>
      <p:graphicFrame>
        <p:nvGraphicFramePr>
          <p:cNvPr id="406611" name="Group 83"/>
          <p:cNvGraphicFramePr>
            <a:graphicFrameLocks noGrp="1"/>
          </p:cNvGraphicFramePr>
          <p:nvPr>
            <p:ph type="tbl" idx="1"/>
            <p:extLst>
              <p:ext uri="{D42A27DB-BD31-4B8C-83A1-F6EECF244321}">
                <p14:modId xmlns:p14="http://schemas.microsoft.com/office/powerpoint/2010/main" val="4216933970"/>
              </p:ext>
            </p:extLst>
          </p:nvPr>
        </p:nvGraphicFramePr>
        <p:xfrm>
          <a:off x="97808" y="1219199"/>
          <a:ext cx="8991600" cy="5657030"/>
        </p:xfrm>
        <a:graphic>
          <a:graphicData uri="http://schemas.openxmlformats.org/drawingml/2006/table">
            <a:tbl>
              <a:tblPr>
                <a:tableStyleId>{2D5ABB26-0587-4C30-8999-92F81FD0307C}</a:tableStyleId>
              </a:tblPr>
              <a:tblGrid>
                <a:gridCol w="762000">
                  <a:extLst>
                    <a:ext uri="{9D8B030D-6E8A-4147-A177-3AD203B41FA5}">
                      <a16:colId xmlns:a16="http://schemas.microsoft.com/office/drawing/2014/main" val="20000"/>
                    </a:ext>
                  </a:extLst>
                </a:gridCol>
                <a:gridCol w="8229600">
                  <a:extLst>
                    <a:ext uri="{9D8B030D-6E8A-4147-A177-3AD203B41FA5}">
                      <a16:colId xmlns:a16="http://schemas.microsoft.com/office/drawing/2014/main" val="20001"/>
                    </a:ext>
                  </a:extLst>
                </a:gridCol>
              </a:tblGrid>
              <a:tr h="3853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Item</a:t>
                      </a:r>
                      <a:endParaRPr kumimoji="0" lang="en-US" sz="1600" b="1"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Description</a:t>
                      </a:r>
                      <a:endParaRPr kumimoji="0" lang="en-US" sz="1600" b="1"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0"/>
                  </a:ext>
                </a:extLst>
              </a:tr>
              <a:tr h="40050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1.0</a:t>
                      </a:r>
                      <a:endParaRPr kumimoji="0" lang="en-US" sz="1600" b="1"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Structural Framing</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1"/>
                  </a:ext>
                </a:extLst>
              </a:tr>
              <a:tr h="691641">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1.1</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Space slab and mat foundation top reinforcing steel at no more than 6 inches on center each way to provide a safe walking surface.</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2"/>
                  </a:ext>
                </a:extLst>
              </a:tr>
              <a:tr h="596458">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1.2</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Design floor perimeter beams and beams above floor openings to support lanyards.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3"/>
                  </a:ext>
                </a:extLst>
              </a:tr>
              <a:tr h="700881">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1.3</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Design steel columns with holes at 21 and 42 inches above the floor level to support guardrail cables.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4"/>
                  </a:ext>
                </a:extLst>
              </a:tr>
              <a:tr h="40050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2.0</a:t>
                      </a:r>
                      <a:endParaRPr kumimoji="0" lang="en-US" sz="1600" b="1"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Accessibility</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5"/>
                  </a:ext>
                </a:extLst>
              </a:tr>
              <a:tr h="400503">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2.1</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Provide adequate access to all valves and controls.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6"/>
                  </a:ext>
                </a:extLst>
              </a:tr>
              <a:tr h="630967">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2.2</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Orient equipment and controls so that they do not obstruct walkways and work areas.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7"/>
                  </a:ext>
                </a:extLst>
              </a:tr>
              <a:tr h="400503">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2.3</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Locate shutoff valves and switches in sight of the equipment which they control.</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8"/>
                  </a:ext>
                </a:extLst>
              </a:tr>
              <a:tr h="630967">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2.4</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Provide adequate head room for access to equipment, electrical panels, and storage areas.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9"/>
                  </a:ext>
                </a:extLst>
              </a:tr>
              <a:tr h="400503">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u="none" strike="noStrike" cap="none" normalizeH="0" baseline="0" dirty="0" smtClean="0">
                          <a:ln>
                            <a:noFill/>
                          </a:ln>
                          <a:effectLst/>
                        </a:rPr>
                        <a:t>2.5</a:t>
                      </a:r>
                      <a:endParaRPr kumimoji="0" lang="en-US" sz="16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Design welded connections such that the weld locations can be safely accessed.</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64024945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59226"/>
            <a:ext cx="8686800" cy="838200"/>
          </a:xfrm>
        </p:spPr>
        <p:txBody>
          <a:bodyPr/>
          <a:lstStyle/>
          <a:p>
            <a:r>
              <a:rPr lang="en-US" dirty="0"/>
              <a:t>PtD Tools – BIM and Visualization</a:t>
            </a:r>
          </a:p>
        </p:txBody>
      </p:sp>
      <p:sp>
        <p:nvSpPr>
          <p:cNvPr id="4" name="Slide Number Placeholder 3"/>
          <p:cNvSpPr>
            <a:spLocks noGrp="1"/>
          </p:cNvSpPr>
          <p:nvPr>
            <p:ph type="sldNum" sz="quarter" idx="12"/>
          </p:nvPr>
        </p:nvSpPr>
        <p:spPr/>
        <p:txBody>
          <a:bodyPr/>
          <a:lstStyle/>
          <a:p>
            <a:fld id="{FA84A37A-AFC2-4A01-80A1-FC20F2C0D5BB}" type="slidenum">
              <a:rPr lang="en-US" smtClean="0"/>
              <a:pPr/>
              <a:t>42</a:t>
            </a:fld>
            <a:endParaRPr lang="en-US" dirty="0"/>
          </a:p>
        </p:txBody>
      </p:sp>
      <p:pic>
        <p:nvPicPr>
          <p:cNvPr id="5" name="Picture 6" descr="http://bloggingvr.com/wp-content/uploads/2009/05/act-uk_simulation_cent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67148"/>
            <a:ext cx="6764680" cy="4503854"/>
          </a:xfrm>
          <a:prstGeom prst="rect">
            <a:avLst/>
          </a:prstGeom>
          <a:noFill/>
          <a:effectLst>
            <a:outerShdw blurRad="50800" dist="38100" dir="2700000" algn="tl" rotWithShape="0">
              <a:prstClr val="black">
                <a:alpha val="40000"/>
              </a:prstClr>
            </a:outerShdw>
          </a:effectLst>
        </p:spPr>
      </p:pic>
      <p:pic>
        <p:nvPicPr>
          <p:cNvPr id="6" name="Picture 2" descr="http://www.plansync.ca/images/4d_preview.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40096" y="4160520"/>
            <a:ext cx="3650489" cy="2553137"/>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96423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183" y="279779"/>
            <a:ext cx="8686800" cy="838200"/>
          </a:xfrm>
        </p:spPr>
        <p:txBody>
          <a:bodyPr>
            <a:normAutofit/>
          </a:bodyPr>
          <a:lstStyle/>
          <a:p>
            <a:r>
              <a:rPr lang="en-US" sz="4000" dirty="0" smtClean="0"/>
              <a:t>Overview</a:t>
            </a:r>
            <a:endParaRPr lang="en-US" sz="4000" dirty="0"/>
          </a:p>
        </p:txBody>
      </p:sp>
      <p:sp>
        <p:nvSpPr>
          <p:cNvPr id="3" name="Content Placeholder 2"/>
          <p:cNvSpPr>
            <a:spLocks noGrp="1"/>
          </p:cNvSpPr>
          <p:nvPr>
            <p:ph idx="1"/>
          </p:nvPr>
        </p:nvSpPr>
        <p:spPr>
          <a:xfrm>
            <a:off x="292608" y="1205949"/>
            <a:ext cx="4645152" cy="5031078"/>
          </a:xfrm>
        </p:spPr>
        <p:txBody>
          <a:bodyPr>
            <a:normAutofit/>
          </a:bodyPr>
          <a:lstStyle/>
          <a:p>
            <a:r>
              <a:rPr lang="en-US" sz="2800" dirty="0" smtClean="0">
                <a:solidFill>
                  <a:schemeClr val="bg1">
                    <a:lumMod val="65000"/>
                  </a:schemeClr>
                </a:solidFill>
              </a:rPr>
              <a:t>Triple Bottom Line and Social Sustainability</a:t>
            </a:r>
          </a:p>
          <a:p>
            <a:r>
              <a:rPr lang="en-US" sz="2800" dirty="0">
                <a:solidFill>
                  <a:schemeClr val="bg1">
                    <a:lumMod val="65000"/>
                  </a:schemeClr>
                </a:solidFill>
              </a:rPr>
              <a:t>I</a:t>
            </a:r>
            <a:r>
              <a:rPr lang="en-US" sz="2800" dirty="0" smtClean="0">
                <a:solidFill>
                  <a:schemeClr val="bg1">
                    <a:lumMod val="65000"/>
                  </a:schemeClr>
                </a:solidFill>
              </a:rPr>
              <a:t>mproving Site Safety requires Integrated </a:t>
            </a:r>
            <a:r>
              <a:rPr lang="en-US" sz="2800" dirty="0">
                <a:solidFill>
                  <a:schemeClr val="bg1">
                    <a:lumMod val="65000"/>
                  </a:schemeClr>
                </a:solidFill>
              </a:rPr>
              <a:t>D</a:t>
            </a:r>
            <a:r>
              <a:rPr lang="en-US" sz="2800" dirty="0" smtClean="0">
                <a:solidFill>
                  <a:schemeClr val="bg1">
                    <a:lumMod val="65000"/>
                  </a:schemeClr>
                </a:solidFill>
              </a:rPr>
              <a:t>esign and Construction</a:t>
            </a:r>
          </a:p>
          <a:p>
            <a:r>
              <a:rPr lang="en-US" sz="2800" dirty="0" smtClean="0">
                <a:solidFill>
                  <a:schemeClr val="bg1">
                    <a:lumMod val="65000"/>
                  </a:schemeClr>
                </a:solidFill>
              </a:rPr>
              <a:t>PtD Concept and Benefits</a:t>
            </a:r>
            <a:endParaRPr lang="en-US" sz="2800" dirty="0">
              <a:solidFill>
                <a:schemeClr val="bg1">
                  <a:lumMod val="65000"/>
                </a:schemeClr>
              </a:solidFill>
            </a:endParaRPr>
          </a:p>
          <a:p>
            <a:r>
              <a:rPr lang="en-US" sz="2800" dirty="0" smtClean="0">
                <a:solidFill>
                  <a:schemeClr val="bg1">
                    <a:lumMod val="65000"/>
                  </a:schemeClr>
                </a:solidFill>
              </a:rPr>
              <a:t>Examples</a:t>
            </a:r>
            <a:endParaRPr lang="en-US" sz="2800" dirty="0">
              <a:solidFill>
                <a:schemeClr val="bg1">
                  <a:lumMod val="65000"/>
                </a:schemeClr>
              </a:solidFill>
            </a:endParaRPr>
          </a:p>
          <a:p>
            <a:r>
              <a:rPr lang="en-US" sz="2800" dirty="0" smtClean="0">
                <a:solidFill>
                  <a:schemeClr val="bg1">
                    <a:lumMod val="65000"/>
                  </a:schemeClr>
                </a:solidFill>
              </a:rPr>
              <a:t>Processes and Tools</a:t>
            </a:r>
            <a:endParaRPr lang="en-US" sz="2800" dirty="0">
              <a:solidFill>
                <a:schemeClr val="bg1">
                  <a:lumMod val="65000"/>
                </a:schemeClr>
              </a:solidFill>
            </a:endParaRPr>
          </a:p>
          <a:p>
            <a:r>
              <a:rPr lang="en-US" b="1" dirty="0"/>
              <a:t>Moving forward </a:t>
            </a:r>
            <a:r>
              <a:rPr lang="en-US" b="1" dirty="0" smtClean="0"/>
              <a:t>in </a:t>
            </a:r>
            <a:r>
              <a:rPr lang="en-US" b="1" dirty="0" smtClean="0"/>
              <a:t>your organization</a:t>
            </a:r>
            <a:endParaRPr lang="en-US" b="1"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816" y="2438400"/>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9434" y="3358627"/>
            <a:ext cx="1168854" cy="782742"/>
          </a:xfrm>
          <a:prstGeom prst="rect">
            <a:avLst/>
          </a:prstGeom>
          <a:noFill/>
        </p:spPr>
      </p:pic>
      <p:sp>
        <p:nvSpPr>
          <p:cNvPr id="12" name="Text Box 9"/>
          <p:cNvSpPr txBox="1">
            <a:spLocks noChangeArrowheads="1"/>
          </p:cNvSpPr>
          <p:nvPr/>
        </p:nvSpPr>
        <p:spPr bwMode="auto">
          <a:xfrm>
            <a:off x="5312065" y="4638787"/>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7638288" y="3102595"/>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6467856" y="2627107"/>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5123354" y="3322051"/>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7086600" y="4572000"/>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5151120" y="1127077"/>
            <a:ext cx="3803904" cy="1323439"/>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Prevention through Design</a:t>
            </a:r>
          </a:p>
          <a:p>
            <a:pPr algn="ctr">
              <a:spcBef>
                <a:spcPct val="50000"/>
              </a:spcBef>
            </a:pPr>
            <a:r>
              <a:rPr lang="en-US" sz="2000" b="1" dirty="0" smtClean="0">
                <a:solidFill>
                  <a:srgbClr val="FF0000"/>
                </a:solidFill>
                <a:latin typeface="Myriad Pro"/>
              </a:rPr>
              <a:t> =  Design for Safety </a:t>
            </a:r>
          </a:p>
          <a:p>
            <a:pPr algn="ctr">
              <a:spcBef>
                <a:spcPct val="50000"/>
              </a:spcBef>
            </a:pPr>
            <a:r>
              <a:rPr lang="en-US" sz="2000" b="1" dirty="0" smtClean="0">
                <a:solidFill>
                  <a:srgbClr val="FF0000"/>
                </a:solidFill>
                <a:latin typeface="Myriad Pro"/>
              </a:rPr>
              <a:t>=  Safety by Design </a:t>
            </a:r>
            <a:endParaRPr lang="en-US" sz="2000" b="1" i="1" dirty="0">
              <a:solidFill>
                <a:srgbClr val="FF0000"/>
              </a:solidFill>
              <a:latin typeface="Myriad Pro"/>
            </a:endParaRPr>
          </a:p>
        </p:txBody>
      </p:sp>
    </p:spTree>
    <p:extLst>
      <p:ext uri="{BB962C8B-B14F-4D97-AF65-F5344CB8AC3E}">
        <p14:creationId xmlns:p14="http://schemas.microsoft.com/office/powerpoint/2010/main" val="10160962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0998"/>
            <a:ext cx="8686800" cy="838200"/>
          </a:xfrm>
        </p:spPr>
        <p:txBody>
          <a:bodyPr/>
          <a:lstStyle/>
          <a:p>
            <a:r>
              <a:rPr lang="en-US" dirty="0"/>
              <a:t>What </a:t>
            </a:r>
            <a:r>
              <a:rPr lang="en-US" dirty="0" err="1"/>
              <a:t>ptd</a:t>
            </a:r>
            <a:r>
              <a:rPr lang="en-US" dirty="0"/>
              <a:t> in construction is NOT</a:t>
            </a:r>
          </a:p>
        </p:txBody>
      </p:sp>
      <p:sp>
        <p:nvSpPr>
          <p:cNvPr id="3" name="Content Placeholder 2"/>
          <p:cNvSpPr>
            <a:spLocks noGrp="1"/>
          </p:cNvSpPr>
          <p:nvPr>
            <p:ph idx="1"/>
          </p:nvPr>
        </p:nvSpPr>
        <p:spPr/>
        <p:txBody>
          <a:bodyPr/>
          <a:lstStyle/>
          <a:p>
            <a:r>
              <a:rPr lang="en-US" altLang="en-US" dirty="0"/>
              <a:t>Having designers take an active role in construction safety </a:t>
            </a:r>
            <a:r>
              <a:rPr lang="en-US" altLang="en-US" b="1" dirty="0"/>
              <a:t>DURING</a:t>
            </a:r>
            <a:r>
              <a:rPr lang="en-US" altLang="en-US" dirty="0"/>
              <a:t> construction.</a:t>
            </a:r>
          </a:p>
          <a:p>
            <a:r>
              <a:rPr lang="en-US" altLang="en-US" dirty="0"/>
              <a:t>An endorsement of future legislation mandating that designers design for construction safety. </a:t>
            </a:r>
          </a:p>
          <a:p>
            <a:r>
              <a:rPr lang="en-US" altLang="en-US" dirty="0"/>
              <a:t>An endorsement of the principle that designers can or should be held partially responsible for construction accidents.</a:t>
            </a:r>
          </a:p>
        </p:txBody>
      </p:sp>
      <p:sp>
        <p:nvSpPr>
          <p:cNvPr id="4" name="Slide Number Placeholder 3"/>
          <p:cNvSpPr>
            <a:spLocks noGrp="1"/>
          </p:cNvSpPr>
          <p:nvPr>
            <p:ph type="sldNum" sz="quarter" idx="12"/>
          </p:nvPr>
        </p:nvSpPr>
        <p:spPr/>
        <p:txBody>
          <a:bodyPr/>
          <a:lstStyle/>
          <a:p>
            <a:fld id="{FA84A37A-AFC2-4A01-80A1-FC20F2C0D5BB}" type="slidenum">
              <a:rPr lang="en-US" smtClean="0"/>
              <a:pPr/>
              <a:t>44</a:t>
            </a:fld>
            <a:endParaRPr lang="en-US" dirty="0"/>
          </a:p>
        </p:txBody>
      </p:sp>
    </p:spTree>
    <p:extLst>
      <p:ext uri="{BB962C8B-B14F-4D97-AF65-F5344CB8AC3E}">
        <p14:creationId xmlns:p14="http://schemas.microsoft.com/office/powerpoint/2010/main" val="296050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304800" y="190500"/>
            <a:ext cx="8534400" cy="1143000"/>
          </a:xfrm>
        </p:spPr>
        <p:txBody>
          <a:bodyPr>
            <a:normAutofit/>
          </a:bodyPr>
          <a:lstStyle/>
          <a:p>
            <a:pPr eaLnBrk="1" hangingPunct="1"/>
            <a:r>
              <a:rPr lang="en-US" dirty="0" smtClean="0"/>
              <a:t>Three  Steps towards ptd</a:t>
            </a:r>
          </a:p>
        </p:txBody>
      </p:sp>
      <p:sp>
        <p:nvSpPr>
          <p:cNvPr id="79875" name="Content Placeholder 2"/>
          <p:cNvSpPr>
            <a:spLocks noGrp="1"/>
          </p:cNvSpPr>
          <p:nvPr>
            <p:ph idx="1"/>
          </p:nvPr>
        </p:nvSpPr>
        <p:spPr>
          <a:xfrm>
            <a:off x="304800" y="1951038"/>
            <a:ext cx="8534400" cy="2375302"/>
          </a:xfrm>
        </p:spPr>
        <p:txBody>
          <a:bodyPr/>
          <a:lstStyle/>
          <a:p>
            <a:pPr marL="514350" indent="-514350" eaLnBrk="1" hangingPunct="1">
              <a:buFont typeface="Georgia" pitchFamily="18" charset="0"/>
              <a:buAutoNum type="arabicPeriod"/>
            </a:pPr>
            <a:r>
              <a:rPr lang="en-US" dirty="0" smtClean="0"/>
              <a:t>Establish a lifecycle safety culture</a:t>
            </a:r>
          </a:p>
          <a:p>
            <a:pPr marL="514350" indent="-514350" eaLnBrk="1" hangingPunct="1">
              <a:buFont typeface="Georgia" pitchFamily="18" charset="0"/>
              <a:buAutoNum type="arabicPeriod"/>
            </a:pPr>
            <a:r>
              <a:rPr lang="en-US" dirty="0" smtClean="0"/>
              <a:t>Establish enabling processes</a:t>
            </a:r>
          </a:p>
          <a:p>
            <a:pPr marL="514350" indent="-514350" eaLnBrk="1" hangingPunct="1">
              <a:buFont typeface="Georgia" pitchFamily="18" charset="0"/>
              <a:buAutoNum type="arabicPeriod"/>
            </a:pPr>
            <a:r>
              <a:rPr lang="en-US" dirty="0" smtClean="0"/>
              <a:t>Team with organizations who value lifecycle safety</a:t>
            </a:r>
          </a:p>
        </p:txBody>
      </p:sp>
      <p:sp>
        <p:nvSpPr>
          <p:cNvPr id="4" name="Flowchart: Alternate Process 3"/>
          <p:cNvSpPr/>
          <p:nvPr/>
        </p:nvSpPr>
        <p:spPr>
          <a:xfrm>
            <a:off x="1105465" y="4572000"/>
            <a:ext cx="1634319"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9877" name="TextBox 4"/>
          <p:cNvSpPr txBox="1">
            <a:spLocks noChangeArrowheads="1"/>
          </p:cNvSpPr>
          <p:nvPr/>
        </p:nvSpPr>
        <p:spPr bwMode="auto">
          <a:xfrm>
            <a:off x="1467526" y="4683456"/>
            <a:ext cx="1394346" cy="461665"/>
          </a:xfrm>
          <a:prstGeom prst="rect">
            <a:avLst/>
          </a:prstGeom>
          <a:noFill/>
          <a:ln w="9525">
            <a:noFill/>
            <a:miter lim="800000"/>
            <a:headEnd/>
            <a:tailEnd/>
          </a:ln>
        </p:spPr>
        <p:txBody>
          <a:bodyPr wrap="square">
            <a:spAutoFit/>
          </a:bodyPr>
          <a:lstStyle/>
          <a:p>
            <a:r>
              <a:rPr lang="en-US" dirty="0"/>
              <a:t>Culture</a:t>
            </a:r>
          </a:p>
        </p:txBody>
      </p:sp>
      <p:sp>
        <p:nvSpPr>
          <p:cNvPr id="6" name="Flowchart: Alternate Process 5"/>
          <p:cNvSpPr/>
          <p:nvPr/>
        </p:nvSpPr>
        <p:spPr>
          <a:xfrm>
            <a:off x="3773609" y="4572000"/>
            <a:ext cx="1719615"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lowchart: Alternate Process 6"/>
          <p:cNvSpPr/>
          <p:nvPr/>
        </p:nvSpPr>
        <p:spPr>
          <a:xfrm>
            <a:off x="6462224" y="4572000"/>
            <a:ext cx="1603612"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9880" name="TextBox 7"/>
          <p:cNvSpPr txBox="1">
            <a:spLocks noChangeArrowheads="1"/>
          </p:cNvSpPr>
          <p:nvPr/>
        </p:nvSpPr>
        <p:spPr bwMode="auto">
          <a:xfrm>
            <a:off x="4017785" y="4683456"/>
            <a:ext cx="1719615" cy="461665"/>
          </a:xfrm>
          <a:prstGeom prst="rect">
            <a:avLst/>
          </a:prstGeom>
          <a:noFill/>
          <a:ln w="9525">
            <a:noFill/>
            <a:miter lim="800000"/>
            <a:headEnd/>
            <a:tailEnd/>
          </a:ln>
        </p:spPr>
        <p:txBody>
          <a:bodyPr wrap="square">
            <a:spAutoFit/>
          </a:bodyPr>
          <a:lstStyle/>
          <a:p>
            <a:r>
              <a:rPr lang="en-US" dirty="0"/>
              <a:t>Processes</a:t>
            </a:r>
          </a:p>
        </p:txBody>
      </p:sp>
      <p:sp>
        <p:nvSpPr>
          <p:cNvPr id="79881" name="TextBox 8"/>
          <p:cNvSpPr txBox="1">
            <a:spLocks noChangeArrowheads="1"/>
          </p:cNvSpPr>
          <p:nvPr/>
        </p:nvSpPr>
        <p:spPr bwMode="auto">
          <a:xfrm>
            <a:off x="6706400" y="4683456"/>
            <a:ext cx="1527412" cy="461665"/>
          </a:xfrm>
          <a:prstGeom prst="rect">
            <a:avLst/>
          </a:prstGeom>
          <a:noFill/>
          <a:ln w="9525">
            <a:noFill/>
            <a:miter lim="800000"/>
            <a:headEnd/>
            <a:tailEnd/>
          </a:ln>
        </p:spPr>
        <p:txBody>
          <a:bodyPr wrap="square">
            <a:spAutoFit/>
          </a:bodyPr>
          <a:lstStyle/>
          <a:p>
            <a:r>
              <a:rPr lang="en-US" dirty="0"/>
              <a:t>Partners</a:t>
            </a:r>
          </a:p>
        </p:txBody>
      </p:sp>
    </p:spTree>
    <p:extLst>
      <p:ext uri="{BB962C8B-B14F-4D97-AF65-F5344CB8AC3E}">
        <p14:creationId xmlns:p14="http://schemas.microsoft.com/office/powerpoint/2010/main" val="24027655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04800" y="245660"/>
            <a:ext cx="8686800" cy="1049740"/>
          </a:xfrm>
        </p:spPr>
        <p:txBody>
          <a:bodyPr>
            <a:normAutofit/>
          </a:bodyPr>
          <a:lstStyle/>
          <a:p>
            <a:pPr eaLnBrk="1" hangingPunct="1"/>
            <a:r>
              <a:rPr lang="en-US" dirty="0" smtClean="0"/>
              <a:t>Establish a Lifecycle Safety Culture</a:t>
            </a:r>
          </a:p>
        </p:txBody>
      </p:sp>
      <p:sp>
        <p:nvSpPr>
          <p:cNvPr id="80899" name="Content Placeholder 2"/>
          <p:cNvSpPr>
            <a:spLocks noGrp="1"/>
          </p:cNvSpPr>
          <p:nvPr>
            <p:ph idx="1"/>
          </p:nvPr>
        </p:nvSpPr>
        <p:spPr/>
        <p:txBody>
          <a:bodyPr>
            <a:normAutofit/>
          </a:bodyPr>
          <a:lstStyle/>
          <a:p>
            <a:pPr marL="514350" indent="-514350"/>
            <a:r>
              <a:rPr lang="en-US" dirty="0"/>
              <a:t>Secure management </a:t>
            </a:r>
            <a:r>
              <a:rPr lang="en-US" dirty="0" smtClean="0"/>
              <a:t>commitment to safety and to a life cycle approach</a:t>
            </a:r>
            <a:endParaRPr lang="en-US" dirty="0"/>
          </a:p>
          <a:p>
            <a:pPr marL="514350" indent="-514350" eaLnBrk="1" hangingPunct="1"/>
            <a:r>
              <a:rPr lang="en-US" dirty="0" smtClean="0"/>
              <a:t>Instill the right safety values</a:t>
            </a:r>
          </a:p>
          <a:p>
            <a:pPr marL="514350" indent="-514350" eaLnBrk="1" hangingPunct="1"/>
            <a:r>
              <a:rPr lang="en-US" dirty="0" smtClean="0"/>
              <a:t>Training</a:t>
            </a:r>
          </a:p>
          <a:p>
            <a:pPr marL="514350" indent="-514350" eaLnBrk="1" hangingPunct="1"/>
            <a:r>
              <a:rPr lang="en-US" dirty="0" smtClean="0"/>
              <a:t>Ensure recognition that designing for safety is the smart thing to do and the right thing to do</a:t>
            </a:r>
          </a:p>
          <a:p>
            <a:pPr marL="1028700" lvl="1" indent="-514350" eaLnBrk="1" hangingPunct="1">
              <a:buFont typeface="Georgia" pitchFamily="18" charset="0"/>
              <a:buAutoNum type="arabicPeriod"/>
            </a:pPr>
            <a:r>
              <a:rPr lang="en-US" dirty="0" smtClean="0"/>
              <a:t>Professional Codes of Ethics</a:t>
            </a:r>
          </a:p>
          <a:p>
            <a:pPr marL="1028700" lvl="1" indent="-514350" eaLnBrk="1" hangingPunct="1">
              <a:buFont typeface="Georgia" pitchFamily="18" charset="0"/>
              <a:buAutoNum type="arabicPeriod"/>
            </a:pPr>
            <a:r>
              <a:rPr lang="en-US" dirty="0" smtClean="0"/>
              <a:t>Payoff data</a:t>
            </a:r>
          </a:p>
        </p:txBody>
      </p:sp>
    </p:spTree>
    <p:extLst>
      <p:ext uri="{BB962C8B-B14F-4D97-AF65-F5344CB8AC3E}">
        <p14:creationId xmlns:p14="http://schemas.microsoft.com/office/powerpoint/2010/main" val="33536759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304800" y="416256"/>
            <a:ext cx="8686800" cy="838200"/>
          </a:xfrm>
        </p:spPr>
        <p:txBody>
          <a:bodyPr>
            <a:normAutofit/>
          </a:bodyPr>
          <a:lstStyle/>
          <a:p>
            <a:pPr marL="514350" indent="-514350" eaLnBrk="1" hangingPunct="1">
              <a:buFont typeface="+mj-lt"/>
              <a:buNone/>
            </a:pPr>
            <a:r>
              <a:rPr lang="en-US" dirty="0" smtClean="0"/>
              <a:t>Establish Enabling Processes</a:t>
            </a:r>
          </a:p>
        </p:txBody>
      </p:sp>
      <p:sp>
        <p:nvSpPr>
          <p:cNvPr id="81923" name="Content Placeholder 2"/>
          <p:cNvSpPr>
            <a:spLocks noGrp="1"/>
          </p:cNvSpPr>
          <p:nvPr>
            <p:ph idx="1"/>
          </p:nvPr>
        </p:nvSpPr>
        <p:spPr>
          <a:xfrm>
            <a:off x="304800" y="1295400"/>
            <a:ext cx="8686800" cy="4784725"/>
          </a:xfrm>
        </p:spPr>
        <p:txBody>
          <a:bodyPr/>
          <a:lstStyle/>
          <a:p>
            <a:r>
              <a:rPr lang="en-US" dirty="0"/>
              <a:t>Designer training and tools</a:t>
            </a:r>
          </a:p>
          <a:p>
            <a:r>
              <a:rPr lang="en-US" dirty="0" smtClean="0"/>
              <a:t>Collaborative </a:t>
            </a:r>
            <a:r>
              <a:rPr lang="en-US" dirty="0"/>
              <a:t>decision processes</a:t>
            </a:r>
          </a:p>
          <a:p>
            <a:r>
              <a:rPr lang="en-US" dirty="0" smtClean="0"/>
              <a:t>IPD </a:t>
            </a:r>
            <a:r>
              <a:rPr lang="en-US" dirty="0"/>
              <a:t>or enabled safety constructability </a:t>
            </a:r>
            <a:r>
              <a:rPr lang="en-US" dirty="0" smtClean="0"/>
              <a:t>input</a:t>
            </a:r>
            <a:endParaRPr lang="en-US"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4488" y="4471993"/>
            <a:ext cx="2377591" cy="2377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533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304800" y="232013"/>
            <a:ext cx="8839200" cy="1004248"/>
          </a:xfrm>
        </p:spPr>
        <p:txBody>
          <a:bodyPr>
            <a:normAutofit/>
          </a:bodyPr>
          <a:lstStyle/>
          <a:p>
            <a:pPr eaLnBrk="1" hangingPunct="1">
              <a:buFont typeface="+mj-lt"/>
              <a:buNone/>
            </a:pPr>
            <a:r>
              <a:rPr lang="en-US" dirty="0" smtClean="0"/>
              <a:t>Choose your partners wisely</a:t>
            </a:r>
          </a:p>
        </p:txBody>
      </p:sp>
      <p:sp>
        <p:nvSpPr>
          <p:cNvPr id="82947" name="Content Placeholder 2"/>
          <p:cNvSpPr>
            <a:spLocks noGrp="1"/>
          </p:cNvSpPr>
          <p:nvPr>
            <p:ph idx="1"/>
          </p:nvPr>
        </p:nvSpPr>
        <p:spPr/>
        <p:txBody>
          <a:bodyPr>
            <a:normAutofit/>
          </a:bodyPr>
          <a:lstStyle/>
          <a:p>
            <a:r>
              <a:rPr lang="en-US" dirty="0" smtClean="0"/>
              <a:t>Commitment </a:t>
            </a:r>
            <a:r>
              <a:rPr lang="en-US" dirty="0"/>
              <a:t>to safety and to a life cycle approach</a:t>
            </a:r>
            <a:endParaRPr lang="en-US" dirty="0" smtClean="0"/>
          </a:p>
          <a:p>
            <a:pPr>
              <a:spcBef>
                <a:spcPts val="1800"/>
              </a:spcBef>
            </a:pPr>
            <a:r>
              <a:rPr lang="en-US" dirty="0" smtClean="0"/>
              <a:t>Collaborative </a:t>
            </a:r>
            <a:r>
              <a:rPr lang="en-US" dirty="0"/>
              <a:t>culture and experiences</a:t>
            </a:r>
          </a:p>
          <a:p>
            <a:pPr>
              <a:spcBef>
                <a:spcPts val="1800"/>
              </a:spcBef>
            </a:pPr>
            <a:r>
              <a:rPr lang="en-US" dirty="0"/>
              <a:t>Open to </a:t>
            </a:r>
            <a:r>
              <a:rPr lang="en-US" dirty="0" smtClean="0"/>
              <a:t>change</a:t>
            </a:r>
          </a:p>
          <a:p>
            <a:pPr>
              <a:spcBef>
                <a:spcPts val="1800"/>
              </a:spcBef>
            </a:pPr>
            <a:r>
              <a:rPr lang="en-US" dirty="0" smtClean="0"/>
              <a:t>Negotiated </a:t>
            </a:r>
            <a:r>
              <a:rPr lang="en-US" dirty="0"/>
              <a:t>or Cost-Plus contracting</a:t>
            </a:r>
          </a:p>
          <a:p>
            <a:pPr>
              <a:spcBef>
                <a:spcPts val="1800"/>
              </a:spcBef>
            </a:pPr>
            <a:endParaRPr lang="en-US" dirty="0"/>
          </a:p>
        </p:txBody>
      </p:sp>
    </p:spTree>
    <p:extLst>
      <p:ext uri="{BB962C8B-B14F-4D97-AF65-F5344CB8AC3E}">
        <p14:creationId xmlns:p14="http://schemas.microsoft.com/office/powerpoint/2010/main" val="4367561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470" y="172388"/>
            <a:ext cx="8189843" cy="981857"/>
          </a:xfrm>
        </p:spPr>
        <p:txBody>
          <a:bodyPr/>
          <a:lstStyle/>
          <a:p>
            <a:r>
              <a:rPr lang="en-US" dirty="0" smtClean="0"/>
              <a:t>Summary</a:t>
            </a:r>
            <a:endParaRPr lang="en-US" dirty="0"/>
          </a:p>
        </p:txBody>
      </p:sp>
      <p:sp>
        <p:nvSpPr>
          <p:cNvPr id="3" name="Content Placeholder 2"/>
          <p:cNvSpPr>
            <a:spLocks noGrp="1"/>
          </p:cNvSpPr>
          <p:nvPr>
            <p:ph idx="1"/>
          </p:nvPr>
        </p:nvSpPr>
        <p:spPr>
          <a:xfrm>
            <a:off x="284922" y="1154245"/>
            <a:ext cx="8666922" cy="5651405"/>
          </a:xfrm>
        </p:spPr>
        <p:txBody>
          <a:bodyPr>
            <a:normAutofit lnSpcReduction="10000"/>
          </a:bodyPr>
          <a:lstStyle/>
          <a:p>
            <a:pPr>
              <a:spcBef>
                <a:spcPts val="600"/>
              </a:spcBef>
            </a:pPr>
            <a:r>
              <a:rPr lang="en-US" dirty="0"/>
              <a:t>Our </a:t>
            </a:r>
            <a:r>
              <a:rPr lang="en-US" dirty="0" smtClean="0"/>
              <a:t>clients and taxpayers may </a:t>
            </a:r>
            <a:r>
              <a:rPr lang="en-US" dirty="0"/>
              <a:t>increasingly be demanding that we </a:t>
            </a:r>
            <a:r>
              <a:rPr lang="en-US" dirty="0" smtClean="0"/>
              <a:t>deliver </a:t>
            </a:r>
            <a:r>
              <a:rPr lang="en-US" u="sng" dirty="0" smtClean="0"/>
              <a:t>integrated design and construction</a:t>
            </a:r>
            <a:r>
              <a:rPr lang="en-US" dirty="0" smtClean="0"/>
              <a:t> and proactively </a:t>
            </a:r>
            <a:r>
              <a:rPr lang="en-US" dirty="0"/>
              <a:t>consider the </a:t>
            </a:r>
            <a:r>
              <a:rPr lang="en-US" u="sng" dirty="0"/>
              <a:t>triple bottom line </a:t>
            </a:r>
            <a:r>
              <a:rPr lang="en-US" dirty="0" smtClean="0"/>
              <a:t>on our </a:t>
            </a:r>
            <a:r>
              <a:rPr lang="en-US" dirty="0"/>
              <a:t>projects.</a:t>
            </a:r>
          </a:p>
          <a:p>
            <a:pPr>
              <a:spcBef>
                <a:spcPts val="600"/>
              </a:spcBef>
            </a:pPr>
            <a:r>
              <a:rPr lang="en-US" dirty="0"/>
              <a:t>Prevention through Design is a promising way to </a:t>
            </a:r>
            <a:r>
              <a:rPr lang="en-US" dirty="0" smtClean="0"/>
              <a:t>achieve economic, social and environmental sustainability.</a:t>
            </a:r>
          </a:p>
          <a:p>
            <a:pPr>
              <a:spcBef>
                <a:spcPts val="600"/>
              </a:spcBef>
            </a:pPr>
            <a:r>
              <a:rPr lang="en-US" dirty="0" smtClean="0"/>
              <a:t>Your firm</a:t>
            </a:r>
            <a:r>
              <a:rPr lang="en-US" dirty="0" smtClean="0"/>
              <a:t> </a:t>
            </a:r>
            <a:r>
              <a:rPr lang="en-US" dirty="0" smtClean="0"/>
              <a:t>can become a leader in implementing PtD in their market sectors.</a:t>
            </a:r>
          </a:p>
          <a:p>
            <a:pPr>
              <a:spcBef>
                <a:spcPts val="600"/>
              </a:spcBef>
            </a:pPr>
            <a:r>
              <a:rPr lang="en-US" dirty="0" smtClean="0"/>
              <a:t>Management commitment, training and client engagement are necessary first steps.</a:t>
            </a:r>
            <a:endParaRPr lang="en-US" dirty="0"/>
          </a:p>
          <a:p>
            <a:pPr>
              <a:spcBef>
                <a:spcPts val="600"/>
              </a:spcBef>
            </a:pPr>
            <a:endParaRPr lang="en-US" dirty="0" smtClean="0"/>
          </a:p>
        </p:txBody>
      </p:sp>
    </p:spTree>
    <p:extLst>
      <p:ext uri="{BB962C8B-B14F-4D97-AF65-F5344CB8AC3E}">
        <p14:creationId xmlns:p14="http://schemas.microsoft.com/office/powerpoint/2010/main" val="239816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 y="2283770"/>
            <a:ext cx="184731" cy="461665"/>
          </a:xfrm>
          <a:prstGeom prst="rect">
            <a:avLst/>
          </a:prstGeom>
          <a:noFill/>
          <a:ln w="9525">
            <a:noFill/>
            <a:miter lim="800000"/>
            <a:headEnd/>
            <a:tailEnd/>
          </a:ln>
          <a:effectLst/>
        </p:spPr>
        <p:txBody>
          <a:bodyPr wrap="none" anchor="ctr">
            <a:spAutoFit/>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9220" name="WordArt 4"/>
          <p:cNvSpPr>
            <a:spLocks noChangeArrowheads="1" noChangeShapeType="1" noTextEdit="1"/>
          </p:cNvSpPr>
          <p:nvPr/>
        </p:nvSpPr>
        <p:spPr bwMode="auto">
          <a:xfrm>
            <a:off x="3276600" y="152400"/>
            <a:ext cx="2438400" cy="2895600"/>
          </a:xfrm>
          <a:prstGeom prst="rect">
            <a:avLst/>
          </a:prstGeom>
        </p:spPr>
        <p:txBody>
          <a:bodyPr wrap="none" fromWordArt="1">
            <a:prstTxWarp prst="textPlain">
              <a:avLst>
                <a:gd name="adj" fmla="val 51565"/>
              </a:avLst>
            </a:prstTxWarp>
          </a:bodyPr>
          <a:lstStyle/>
          <a:p>
            <a:pPr algn="ctr" defTabSz="457200" fontAlgn="base">
              <a:spcBef>
                <a:spcPct val="0"/>
              </a:spcBef>
              <a:spcAft>
                <a:spcPct val="0"/>
              </a:spcAft>
            </a:pPr>
            <a:endParaRPr lang="en-US" sz="7200" b="1" kern="10" dirty="0">
              <a:ln w="9525">
                <a:solidFill>
                  <a:srgbClr val="CC0000"/>
                </a:solidFill>
                <a:round/>
                <a:headEnd/>
                <a:tailEnd/>
              </a:ln>
              <a:solidFill>
                <a:srgbClr val="FFFF00"/>
              </a:solidFill>
              <a:latin typeface="Century"/>
              <a:ea typeface="ＭＳ Ｐゴシック" pitchFamily="-65" charset="-128"/>
            </a:endParaRPr>
          </a:p>
        </p:txBody>
      </p:sp>
      <p:sp>
        <p:nvSpPr>
          <p:cNvPr id="9226" name="Text Box 10"/>
          <p:cNvSpPr txBox="1">
            <a:spLocks noChangeArrowheads="1"/>
          </p:cNvSpPr>
          <p:nvPr/>
        </p:nvSpPr>
        <p:spPr bwMode="auto">
          <a:xfrm>
            <a:off x="315320" y="2030090"/>
            <a:ext cx="8475260" cy="1384995"/>
          </a:xfrm>
          <a:prstGeom prst="rect">
            <a:avLst/>
          </a:prstGeom>
          <a:noFill/>
          <a:ln w="9525">
            <a:noFill/>
            <a:miter lim="800000"/>
            <a:headEnd/>
            <a:tailEnd/>
          </a:ln>
          <a:effectLst/>
        </p:spPr>
        <p:txBody>
          <a:bodyPr wrap="square">
            <a:spAutoFit/>
          </a:bodyPr>
          <a:lstStyle/>
          <a:p>
            <a:pPr algn="ctr" defTabSz="457200" fontAlgn="base">
              <a:spcBef>
                <a:spcPct val="0"/>
              </a:spcBef>
              <a:spcAft>
                <a:spcPct val="0"/>
              </a:spcAft>
            </a:pPr>
            <a:r>
              <a:rPr lang="en-US" sz="2800" dirty="0">
                <a:solidFill>
                  <a:prstClr val="black"/>
                </a:solidFill>
                <a:latin typeface="Arial" charset="0"/>
                <a:ea typeface="ＭＳ Ｐゴシック" pitchFamily="-65" charset="-128"/>
              </a:rPr>
              <a:t>Mike Toole</a:t>
            </a:r>
          </a:p>
          <a:p>
            <a:pPr algn="ctr" defTabSz="457200" fontAlgn="base">
              <a:spcBef>
                <a:spcPct val="0"/>
              </a:spcBef>
              <a:spcAft>
                <a:spcPct val="0"/>
              </a:spcAft>
            </a:pPr>
            <a:r>
              <a:rPr lang="en-US" sz="2800" dirty="0">
                <a:solidFill>
                  <a:prstClr val="black"/>
                </a:solidFill>
                <a:latin typeface="Arial" charset="0"/>
                <a:ea typeface="ＭＳ Ｐゴシック" pitchFamily="-65" charset="-128"/>
              </a:rPr>
              <a:t>michael.toole@utoledo.edu</a:t>
            </a:r>
          </a:p>
          <a:p>
            <a:pPr algn="ctr" defTabSz="457200" fontAlgn="base">
              <a:spcBef>
                <a:spcPct val="0"/>
              </a:spcBef>
              <a:spcAft>
                <a:spcPct val="0"/>
              </a:spcAft>
            </a:pPr>
            <a:r>
              <a:rPr lang="en-US" sz="2800" dirty="0">
                <a:solidFill>
                  <a:prstClr val="black"/>
                </a:solidFill>
                <a:latin typeface="Arial" charset="0"/>
                <a:ea typeface="ＭＳ Ｐゴシック" pitchFamily="-65" charset="-128"/>
              </a:rPr>
              <a:t>www.designforconstructionsafety.org</a:t>
            </a:r>
            <a:endParaRPr lang="en-US" sz="4000" dirty="0">
              <a:solidFill>
                <a:prstClr val="black"/>
              </a:solidFill>
              <a:latin typeface="Arial" charset="0"/>
              <a:ea typeface="ＭＳ Ｐゴシック" pitchFamily="-65" charset="-128"/>
            </a:endParaRPr>
          </a:p>
        </p:txBody>
      </p:sp>
      <p:sp>
        <p:nvSpPr>
          <p:cNvPr id="14" name="TextBox 13"/>
          <p:cNvSpPr txBox="1"/>
          <p:nvPr/>
        </p:nvSpPr>
        <p:spPr>
          <a:xfrm>
            <a:off x="791575" y="519752"/>
            <a:ext cx="7642747" cy="707886"/>
          </a:xfrm>
          <a:prstGeom prst="rect">
            <a:avLst/>
          </a:prstGeom>
          <a:noFill/>
        </p:spPr>
        <p:txBody>
          <a:bodyPr wrap="square" rtlCol="0">
            <a:spAutoFit/>
          </a:bodyPr>
          <a:lstStyle/>
          <a:p>
            <a:pPr defTabSz="457200" fontAlgn="base">
              <a:spcBef>
                <a:spcPct val="0"/>
              </a:spcBef>
              <a:spcAft>
                <a:spcPct val="0"/>
              </a:spcAft>
            </a:pPr>
            <a:r>
              <a:rPr lang="en-US" sz="4000" dirty="0">
                <a:solidFill>
                  <a:prstClr val="black"/>
                </a:solidFill>
                <a:latin typeface="Arial" charset="0"/>
                <a:ea typeface="ＭＳ Ｐゴシック" pitchFamily="-65" charset="-128"/>
              </a:rPr>
              <a:t>THANK YOU FOR YOUR TIME!</a:t>
            </a:r>
          </a:p>
        </p:txBody>
      </p:sp>
      <p:pic>
        <p:nvPicPr>
          <p:cNvPr id="6" name="Picture 2" descr="Image result for university of toledo college of engineering logo downlo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7345" y="4526423"/>
            <a:ext cx="2676910" cy="1609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1842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51318"/>
            <a:ext cx="8686800" cy="838200"/>
          </a:xfrm>
        </p:spPr>
        <p:txBody>
          <a:bodyPr/>
          <a:lstStyle/>
          <a:p>
            <a:r>
              <a:rPr lang="en-US" sz="2800" dirty="0" smtClean="0"/>
              <a:t>Barrier to </a:t>
            </a:r>
            <a:r>
              <a:rPr lang="en-US" sz="2800" dirty="0" err="1" smtClean="0"/>
              <a:t>Ptd</a:t>
            </a:r>
            <a:r>
              <a:rPr lang="en-US" sz="2800" dirty="0" smtClean="0"/>
              <a:t>:  </a:t>
            </a:r>
            <a:r>
              <a:rPr lang="en-US" dirty="0" smtClean="0"/>
              <a:t>AE Fear of Liability</a:t>
            </a:r>
            <a:endParaRPr lang="en-US" dirty="0"/>
          </a:p>
        </p:txBody>
      </p:sp>
      <p:sp>
        <p:nvSpPr>
          <p:cNvPr id="3" name="Content Placeholder 2"/>
          <p:cNvSpPr>
            <a:spLocks noGrp="1"/>
          </p:cNvSpPr>
          <p:nvPr>
            <p:ph idx="1"/>
          </p:nvPr>
        </p:nvSpPr>
        <p:spPr>
          <a:xfrm>
            <a:off x="304800" y="1340153"/>
            <a:ext cx="8686800" cy="4525963"/>
          </a:xfrm>
        </p:spPr>
        <p:txBody>
          <a:bodyPr>
            <a:normAutofit fontScale="92500" lnSpcReduction="10000"/>
          </a:bodyPr>
          <a:lstStyle/>
          <a:p>
            <a:r>
              <a:rPr lang="en-US" sz="2800" dirty="0"/>
              <a:t>“The Architect shall not have control over, charge of, or responsibility for the construction means, methods, techniques, sequences or procedures, or for the safety precautions and programs in connection with the Work</a:t>
            </a:r>
            <a:r>
              <a:rPr lang="en-US" sz="2800" dirty="0" smtClean="0"/>
              <a:t>….” AIA B101-2007, 3.6.1.2 </a:t>
            </a:r>
          </a:p>
          <a:p>
            <a:r>
              <a:rPr lang="en-US" sz="2800" dirty="0" smtClean="0"/>
              <a:t>This paragraph is in the construction services section, not in the design services section!</a:t>
            </a:r>
          </a:p>
          <a:p>
            <a:pPr marL="0" indent="0">
              <a:buNone/>
            </a:pPr>
            <a:r>
              <a:rPr lang="en-US" sz="2800" dirty="0" smtClean="0"/>
              <a:t>    “We need to talk…about safety…</a:t>
            </a:r>
            <a:r>
              <a:rPr lang="en-US" sz="2800" b="1" i="1" dirty="0" smtClean="0"/>
              <a:t>during design</a:t>
            </a:r>
            <a:r>
              <a:rPr lang="en-US" sz="2800" dirty="0" smtClean="0"/>
              <a:t>.”</a:t>
            </a:r>
          </a:p>
          <a:p>
            <a:pPr>
              <a:spcBef>
                <a:spcPts val="2400"/>
              </a:spcBef>
            </a:pPr>
            <a:r>
              <a:rPr lang="en-US" sz="2800" dirty="0" smtClean="0"/>
              <a:t>Drawings, </a:t>
            </a:r>
            <a:r>
              <a:rPr lang="en-US" sz="2800" dirty="0"/>
              <a:t>Tech Specs, and </a:t>
            </a:r>
            <a:r>
              <a:rPr lang="en-US" sz="2800" dirty="0" smtClean="0"/>
              <a:t>constructability </a:t>
            </a:r>
            <a:r>
              <a:rPr lang="en-US" sz="2800" dirty="0"/>
              <a:t>discussions </a:t>
            </a:r>
            <a:r>
              <a:rPr lang="en-US" sz="2800" dirty="0" smtClean="0"/>
              <a:t>with the owner always </a:t>
            </a:r>
            <a:r>
              <a:rPr lang="en-US" sz="2800" dirty="0"/>
              <a:t>at least implicitly involve </a:t>
            </a:r>
            <a:r>
              <a:rPr lang="en-US" sz="2800" dirty="0" smtClean="0"/>
              <a:t>means </a:t>
            </a:r>
            <a:r>
              <a:rPr lang="en-US" sz="2800" dirty="0"/>
              <a:t>and methods</a:t>
            </a:r>
          </a:p>
        </p:txBody>
      </p:sp>
    </p:spTree>
    <p:extLst>
      <p:ext uri="{BB962C8B-B14F-4D97-AF65-F5344CB8AC3E}">
        <p14:creationId xmlns:p14="http://schemas.microsoft.com/office/powerpoint/2010/main" val="404996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0617"/>
            <a:ext cx="9144000" cy="838200"/>
          </a:xfrm>
        </p:spPr>
        <p:txBody>
          <a:bodyPr>
            <a:normAutofit fontScale="90000"/>
          </a:bodyPr>
          <a:lstStyle/>
          <a:p>
            <a:r>
              <a:rPr lang="en-US" dirty="0" smtClean="0"/>
              <a:t>www.designforconstructionsafety.org</a:t>
            </a:r>
            <a:endParaRPr lang="en-US" dirty="0"/>
          </a:p>
        </p:txBody>
      </p:sp>
      <p:pic>
        <p:nvPicPr>
          <p:cNvPr id="5" name="Content Placeholder 4"/>
          <p:cNvPicPr>
            <a:picLocks noGrp="1" noChangeAspect="1"/>
          </p:cNvPicPr>
          <p:nvPr>
            <p:ph idx="1"/>
          </p:nvPr>
        </p:nvPicPr>
        <p:blipFill>
          <a:blip r:embed="rId2"/>
          <a:stretch>
            <a:fillRect/>
          </a:stretch>
        </p:blipFill>
        <p:spPr>
          <a:xfrm>
            <a:off x="-7295" y="1573993"/>
            <a:ext cx="9161936" cy="3316059"/>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52</a:t>
            </a:fld>
            <a:endParaRPr lang="en-US" dirty="0">
              <a:solidFill>
                <a:srgbClr val="F0A22E">
                  <a:shade val="75000"/>
                </a:srgbClr>
              </a:solidFill>
            </a:endParaRPr>
          </a:p>
        </p:txBody>
      </p:sp>
    </p:spTree>
    <p:extLst>
      <p:ext uri="{BB962C8B-B14F-4D97-AF65-F5344CB8AC3E}">
        <p14:creationId xmlns:p14="http://schemas.microsoft.com/office/powerpoint/2010/main" val="16462847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9424"/>
            <a:ext cx="7886700" cy="818216"/>
          </a:xfrm>
        </p:spPr>
        <p:txBody>
          <a:bodyPr>
            <a:normAutofit/>
          </a:bodyPr>
          <a:lstStyle/>
          <a:p>
            <a:r>
              <a:rPr lang="en-US" dirty="0" smtClean="0"/>
              <a:t>Surveys/Interviews of Owners</a:t>
            </a:r>
            <a:endParaRPr lang="en-US" dirty="0"/>
          </a:p>
        </p:txBody>
      </p:sp>
      <p:sp>
        <p:nvSpPr>
          <p:cNvPr id="3" name="Content Placeholder 2"/>
          <p:cNvSpPr>
            <a:spLocks noGrp="1"/>
          </p:cNvSpPr>
          <p:nvPr>
            <p:ph idx="1"/>
          </p:nvPr>
        </p:nvSpPr>
        <p:spPr>
          <a:xfrm>
            <a:off x="268941" y="1091133"/>
            <a:ext cx="8598434" cy="5563240"/>
          </a:xfrm>
        </p:spPr>
        <p:txBody>
          <a:bodyPr>
            <a:normAutofit fontScale="92500"/>
          </a:bodyPr>
          <a:lstStyle/>
          <a:p>
            <a:r>
              <a:rPr lang="en-US" sz="2400" dirty="0" smtClean="0"/>
              <a:t>88% </a:t>
            </a:r>
            <a:r>
              <a:rPr lang="en-US" sz="2400" dirty="0"/>
              <a:t>agree with </a:t>
            </a:r>
            <a:r>
              <a:rPr lang="en-US" sz="2200" dirty="0" smtClean="0"/>
              <a:t>“The </a:t>
            </a:r>
            <a:r>
              <a:rPr lang="en-US" sz="2200" dirty="0"/>
              <a:t>benefits of PtD sound like a good idea. I would consider trying </a:t>
            </a:r>
            <a:r>
              <a:rPr lang="en-US" sz="2200" dirty="0" smtClean="0"/>
              <a:t>it.”  OR  “PtD </a:t>
            </a:r>
            <a:r>
              <a:rPr lang="en-US" sz="2200" dirty="0"/>
              <a:t>sounds like a winner. I have already or will likely try </a:t>
            </a:r>
            <a:r>
              <a:rPr lang="en-US" sz="2200" dirty="0" smtClean="0"/>
              <a:t>to implement it.”</a:t>
            </a:r>
            <a:endParaRPr lang="en-US" sz="2200" dirty="0"/>
          </a:p>
          <a:p>
            <a:pPr>
              <a:spcBef>
                <a:spcPts val="1800"/>
              </a:spcBef>
            </a:pPr>
            <a:r>
              <a:rPr lang="en-US" sz="2400" dirty="0" smtClean="0"/>
              <a:t>Percentages of owners who anticipate that PtD would DECREASE:</a:t>
            </a:r>
          </a:p>
          <a:p>
            <a:pPr lvl="1"/>
            <a:r>
              <a:rPr lang="en-US" sz="2200" dirty="0"/>
              <a:t>Construction </a:t>
            </a:r>
            <a:r>
              <a:rPr lang="en-US" sz="2200" dirty="0" smtClean="0"/>
              <a:t>injuries = 87%</a:t>
            </a:r>
          </a:p>
          <a:p>
            <a:pPr lvl="1"/>
            <a:r>
              <a:rPr lang="en-US" sz="2200" dirty="0"/>
              <a:t>The number of lawsuits against </a:t>
            </a:r>
            <a:r>
              <a:rPr lang="en-US" sz="2200" dirty="0" smtClean="0"/>
              <a:t>owners = 55%</a:t>
            </a:r>
          </a:p>
          <a:p>
            <a:pPr lvl="1"/>
            <a:r>
              <a:rPr lang="en-US" sz="2200" dirty="0"/>
              <a:t>The number of lawsuits against </a:t>
            </a:r>
            <a:r>
              <a:rPr lang="en-US" sz="2200" dirty="0" smtClean="0"/>
              <a:t>AEs = 45%</a:t>
            </a:r>
            <a:endParaRPr lang="en-US" sz="2200" dirty="0"/>
          </a:p>
          <a:p>
            <a:pPr>
              <a:spcBef>
                <a:spcPts val="1800"/>
              </a:spcBef>
            </a:pPr>
            <a:r>
              <a:rPr lang="en-US" sz="2400" dirty="0"/>
              <a:t>Percentages of owners who anticipate that PtD would </a:t>
            </a:r>
            <a:r>
              <a:rPr lang="en-US" sz="2400" dirty="0" smtClean="0"/>
              <a:t>INCREASE</a:t>
            </a:r>
            <a:r>
              <a:rPr lang="en-US" sz="2400" dirty="0"/>
              <a:t>:</a:t>
            </a:r>
          </a:p>
          <a:p>
            <a:pPr lvl="1"/>
            <a:r>
              <a:rPr lang="en-US" sz="2200" dirty="0" smtClean="0"/>
              <a:t>Design costs = 73%</a:t>
            </a:r>
            <a:endParaRPr lang="en-US" sz="2200" dirty="0"/>
          </a:p>
          <a:p>
            <a:pPr lvl="1"/>
            <a:r>
              <a:rPr lang="en-US" sz="2200" dirty="0"/>
              <a:t>Total project costs to the owner</a:t>
            </a:r>
            <a:r>
              <a:rPr lang="en-US" sz="2200" dirty="0" smtClean="0"/>
              <a:t>= 48%</a:t>
            </a:r>
          </a:p>
          <a:p>
            <a:pPr lvl="1"/>
            <a:r>
              <a:rPr lang="en-US" sz="2200" dirty="0" smtClean="0"/>
              <a:t>Design durations = 62%</a:t>
            </a:r>
          </a:p>
          <a:p>
            <a:pPr lvl="1"/>
            <a:r>
              <a:rPr lang="en-US" sz="2200" dirty="0" smtClean="0"/>
              <a:t>Total design + construction durations = 48%</a:t>
            </a:r>
          </a:p>
          <a:p>
            <a:pPr lvl="1"/>
            <a:r>
              <a:rPr lang="en-US" sz="2200" dirty="0" smtClean="0"/>
              <a:t>Construction quality = 47%</a:t>
            </a:r>
            <a:endParaRPr lang="en-US" sz="2200" dirty="0"/>
          </a:p>
          <a:p>
            <a:pPr lvl="1"/>
            <a:r>
              <a:rPr lang="en-US" sz="2200" dirty="0" smtClean="0"/>
              <a:t>The reputation of AEs in society = 54%</a:t>
            </a:r>
            <a:endParaRPr lang="en-US" sz="2200" dirty="0"/>
          </a:p>
        </p:txBody>
      </p:sp>
    </p:spTree>
    <p:extLst>
      <p:ext uri="{BB962C8B-B14F-4D97-AF65-F5344CB8AC3E}">
        <p14:creationId xmlns:p14="http://schemas.microsoft.com/office/powerpoint/2010/main" val="3266057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1_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2_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1171</TotalTime>
  <Words>2678</Words>
  <Application>Microsoft Office PowerPoint</Application>
  <PresentationFormat>On-screen Show (4:3)</PresentationFormat>
  <Paragraphs>396</Paragraphs>
  <Slides>53</Slides>
  <Notes>15</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53</vt:i4>
      </vt:variant>
    </vt:vector>
  </HeadingPairs>
  <TitlesOfParts>
    <vt:vector size="69" baseType="lpstr">
      <vt:lpstr>ＭＳ Ｐゴシック</vt:lpstr>
      <vt:lpstr>Arial</vt:lpstr>
      <vt:lpstr>Calibri</vt:lpstr>
      <vt:lpstr>Century</vt:lpstr>
      <vt:lpstr>Franklin Gothic Book</vt:lpstr>
      <vt:lpstr>Franklin Gothic Medium</vt:lpstr>
      <vt:lpstr>Georgia</vt:lpstr>
      <vt:lpstr>Myriad Pro</vt:lpstr>
      <vt:lpstr>Tahoma</vt:lpstr>
      <vt:lpstr>Verdana</vt:lpstr>
      <vt:lpstr>Wingdings</vt:lpstr>
      <vt:lpstr>Wingdings 2</vt:lpstr>
      <vt:lpstr>Trek</vt:lpstr>
      <vt:lpstr>1_Trek</vt:lpstr>
      <vt:lpstr>2_Trek</vt:lpstr>
      <vt:lpstr>Acrobat Document</vt:lpstr>
      <vt:lpstr>PowerPoint Presentation</vt:lpstr>
      <vt:lpstr>Overview</vt:lpstr>
      <vt:lpstr>Triple Bottom Line</vt:lpstr>
      <vt:lpstr>Sustainability and the Triple Bottom Line</vt:lpstr>
      <vt:lpstr>Social sustainability</vt:lpstr>
      <vt:lpstr>Sustainable Development</vt:lpstr>
      <vt:lpstr>Social Sustainability issues</vt:lpstr>
      <vt:lpstr>Annual Construction Accidents in U.S.</vt:lpstr>
      <vt:lpstr>Design-safety links</vt:lpstr>
      <vt:lpstr>Prevention through Design (PtD)</vt:lpstr>
      <vt:lpstr>PtD in Construction is…</vt:lpstr>
      <vt:lpstr>Integrated Design and Construction </vt:lpstr>
      <vt:lpstr>Benefits of Integrated Design and Construction</vt:lpstr>
      <vt:lpstr>Design has major leverage</vt:lpstr>
      <vt:lpstr>Hierarchy of Controls </vt:lpstr>
      <vt:lpstr>When Safety is Not Discussed during Design</vt:lpstr>
      <vt:lpstr>Economic benefits of Ptd</vt:lpstr>
      <vt:lpstr>ASCE Code of Ethics</vt:lpstr>
      <vt:lpstr>Social sustainability issues</vt:lpstr>
      <vt:lpstr>Overview</vt:lpstr>
      <vt:lpstr>Example of the Need for PTD</vt:lpstr>
      <vt:lpstr>PTD Example:  Anchorage Points</vt:lpstr>
      <vt:lpstr>PTD Example:  Structural Steel Design</vt:lpstr>
      <vt:lpstr>PowerPoint Presentation</vt:lpstr>
      <vt:lpstr>PowerPoint Presentation</vt:lpstr>
      <vt:lpstr>PowerPoint Presentation</vt:lpstr>
      <vt:lpstr>Examples:  Prefabrication</vt:lpstr>
      <vt:lpstr>Prefabrication:  the link between environmental sustainability and safety</vt:lpstr>
      <vt:lpstr>Ptd is gaining momentum</vt:lpstr>
      <vt:lpstr>PtD in Practice: Owners</vt:lpstr>
      <vt:lpstr>PowerPoint Presentation</vt:lpstr>
      <vt:lpstr>ARTBA Safety Certification FAQ</vt:lpstr>
      <vt:lpstr>LEED PtD pilot credit</vt:lpstr>
      <vt:lpstr>Overview</vt:lpstr>
      <vt:lpstr>Ptd Design Review</vt:lpstr>
      <vt:lpstr>LEED CredIt Process</vt:lpstr>
      <vt:lpstr>Construction Elements to be Analyzed and Modified</vt:lpstr>
      <vt:lpstr>Operations and Maintenance Systems to be Analyzed and Modified</vt:lpstr>
      <vt:lpstr>Ptd Process</vt:lpstr>
      <vt:lpstr>Ptd Process</vt:lpstr>
      <vt:lpstr>Ptd Design ChecklistS</vt:lpstr>
      <vt:lpstr>PtD Tools – BIM and Visualization</vt:lpstr>
      <vt:lpstr>Overview</vt:lpstr>
      <vt:lpstr>What ptd in construction is NOT</vt:lpstr>
      <vt:lpstr>Three  Steps towards ptd</vt:lpstr>
      <vt:lpstr>Establish a Lifecycle Safety Culture</vt:lpstr>
      <vt:lpstr>Establish Enabling Processes</vt:lpstr>
      <vt:lpstr>Choose your partners wisely</vt:lpstr>
      <vt:lpstr>Summary</vt:lpstr>
      <vt:lpstr>PowerPoint Presentation</vt:lpstr>
      <vt:lpstr>Barrier to Ptd:  AE Fear of Liability</vt:lpstr>
      <vt:lpstr>www.designforconstructionsafety.org</vt:lpstr>
      <vt:lpstr>Surveys/Interviews of Owners</vt:lpstr>
    </vt:vector>
  </TitlesOfParts>
  <Company>Bucknell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Toole</dc:creator>
  <cp:lastModifiedBy>Toole, Mike</cp:lastModifiedBy>
  <cp:revision>100</cp:revision>
  <cp:lastPrinted>2018-03-21T13:27:27Z</cp:lastPrinted>
  <dcterms:created xsi:type="dcterms:W3CDTF">2017-04-10T18:38:19Z</dcterms:created>
  <dcterms:modified xsi:type="dcterms:W3CDTF">2018-05-04T14:26:39Z</dcterms:modified>
</cp:coreProperties>
</file>